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60" r:id="rId5"/>
    <p:sldId id="261" r:id="rId6"/>
    <p:sldId id="262" r:id="rId7"/>
    <p:sldId id="263" r:id="rId8"/>
    <p:sldId id="270" r:id="rId9"/>
    <p:sldId id="264" r:id="rId10"/>
    <p:sldId id="271" r:id="rId11"/>
    <p:sldId id="265" r:id="rId12"/>
    <p:sldId id="272" r:id="rId13"/>
    <p:sldId id="266" r:id="rId14"/>
    <p:sldId id="273" r:id="rId15"/>
    <p:sldId id="267" r:id="rId16"/>
    <p:sldId id="274" r:id="rId17"/>
    <p:sldId id="268" r:id="rId18"/>
    <p:sldId id="275" r:id="rId19"/>
    <p:sldId id="269" r:id="rId20"/>
    <p:sldId id="276" r:id="rId21"/>
    <p:sldId id="277" r:id="rId22"/>
    <p:sldId id="27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120" d="100"/>
          <a:sy n="120" d="100"/>
        </p:scale>
        <p:origin x="54" y="1008"/>
      </p:cViewPr>
      <p:guideLst>
        <p:guide orient="horz" pos="2160"/>
        <p:guide pos="2880"/>
      </p:guideLst>
    </p:cSldViewPr>
  </p:slideViewPr>
  <p:notesTextViewPr>
    <p:cViewPr>
      <p:scale>
        <a:sx n="1" d="1"/>
        <a:sy n="1" d="1"/>
      </p:scale>
      <p:origin x="0" y="0"/>
    </p:cViewPr>
  </p:notesTextViewPr>
  <p:sorterViewPr>
    <p:cViewPr>
      <p:scale>
        <a:sx n="190" d="100"/>
        <a:sy n="190" d="100"/>
      </p:scale>
      <p:origin x="0" y="2164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7D0105-58E4-4C22-AD5C-600E1118D209}" type="datetimeFigureOut">
              <a:rPr lang="en-GB" smtClean="0"/>
              <a:t>20/04/2021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9425FD-5095-4669-80F3-87280619945E}" type="slidenum">
              <a:rPr lang="en-GB" smtClean="0"/>
              <a:t>‹#›</a:t>
            </a:fld>
            <a:endParaRPr lang="en-GB"/>
          </a:p>
        </p:txBody>
      </p:sp>
    </p:spTree>
    <p:extLst>
      <p:ext uri="{BB962C8B-B14F-4D97-AF65-F5344CB8AC3E}">
        <p14:creationId xmlns:p14="http://schemas.microsoft.com/office/powerpoint/2010/main" val="3499819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6E0176D-88D7-4764-9E7F-5A324A14EB9A}" type="datetimeFigureOut">
              <a:rPr lang="en-GB" smtClean="0"/>
              <a:t>20/04/2021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CBA751-3C6D-45AF-B9A4-5A8CCA7AF526}" type="slidenum">
              <a:rPr lang="en-GB" smtClean="0"/>
              <a:t>‹#›</a:t>
            </a:fld>
            <a:endParaRPr lang="en-GB"/>
          </a:p>
        </p:txBody>
      </p:sp>
    </p:spTree>
    <p:extLst>
      <p:ext uri="{BB962C8B-B14F-4D97-AF65-F5344CB8AC3E}">
        <p14:creationId xmlns:p14="http://schemas.microsoft.com/office/powerpoint/2010/main" val="300183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6E0176D-88D7-4764-9E7F-5A324A14EB9A}" type="datetimeFigureOut">
              <a:rPr lang="en-GB" smtClean="0"/>
              <a:t>20/04/2021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CBA751-3C6D-45AF-B9A4-5A8CCA7AF526}" type="slidenum">
              <a:rPr lang="en-GB" smtClean="0"/>
              <a:t>‹#›</a:t>
            </a:fld>
            <a:endParaRPr lang="en-GB"/>
          </a:p>
        </p:txBody>
      </p:sp>
    </p:spTree>
    <p:extLst>
      <p:ext uri="{BB962C8B-B14F-4D97-AF65-F5344CB8AC3E}">
        <p14:creationId xmlns:p14="http://schemas.microsoft.com/office/powerpoint/2010/main" val="611377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6E0176D-88D7-4764-9E7F-5A324A14EB9A}" type="datetimeFigureOut">
              <a:rPr lang="en-GB" smtClean="0"/>
              <a:t>20/04/2021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CBA751-3C6D-45AF-B9A4-5A8CCA7AF526}" type="slidenum">
              <a:rPr lang="en-GB" smtClean="0"/>
              <a:t>‹#›</a:t>
            </a:fld>
            <a:endParaRPr lang="en-GB"/>
          </a:p>
        </p:txBody>
      </p:sp>
    </p:spTree>
    <p:extLst>
      <p:ext uri="{BB962C8B-B14F-4D97-AF65-F5344CB8AC3E}">
        <p14:creationId xmlns:p14="http://schemas.microsoft.com/office/powerpoint/2010/main" val="1749262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6E0176D-88D7-4764-9E7F-5A324A14EB9A}" type="datetimeFigureOut">
              <a:rPr lang="en-GB" smtClean="0"/>
              <a:t>20/04/2021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CBA751-3C6D-45AF-B9A4-5A8CCA7AF526}" type="slidenum">
              <a:rPr lang="en-GB" smtClean="0"/>
              <a:t>‹#›</a:t>
            </a:fld>
            <a:endParaRPr lang="en-GB"/>
          </a:p>
        </p:txBody>
      </p:sp>
    </p:spTree>
    <p:extLst>
      <p:ext uri="{BB962C8B-B14F-4D97-AF65-F5344CB8AC3E}">
        <p14:creationId xmlns:p14="http://schemas.microsoft.com/office/powerpoint/2010/main" val="647600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E0176D-88D7-4764-9E7F-5A324A14EB9A}" type="datetimeFigureOut">
              <a:rPr lang="en-GB" smtClean="0"/>
              <a:t>20/04/2021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CBA751-3C6D-45AF-B9A4-5A8CCA7AF526}" type="slidenum">
              <a:rPr lang="en-GB" smtClean="0"/>
              <a:t>‹#›</a:t>
            </a:fld>
            <a:endParaRPr lang="en-GB"/>
          </a:p>
        </p:txBody>
      </p:sp>
    </p:spTree>
    <p:extLst>
      <p:ext uri="{BB962C8B-B14F-4D97-AF65-F5344CB8AC3E}">
        <p14:creationId xmlns:p14="http://schemas.microsoft.com/office/powerpoint/2010/main" val="2591932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6E0176D-88D7-4764-9E7F-5A324A14EB9A}" type="datetimeFigureOut">
              <a:rPr lang="en-GB" smtClean="0"/>
              <a:t>20/04/2021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CBA751-3C6D-45AF-B9A4-5A8CCA7AF526}" type="slidenum">
              <a:rPr lang="en-GB" smtClean="0"/>
              <a:t>‹#›</a:t>
            </a:fld>
            <a:endParaRPr lang="en-GB"/>
          </a:p>
        </p:txBody>
      </p:sp>
    </p:spTree>
    <p:extLst>
      <p:ext uri="{BB962C8B-B14F-4D97-AF65-F5344CB8AC3E}">
        <p14:creationId xmlns:p14="http://schemas.microsoft.com/office/powerpoint/2010/main" val="1056693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6E0176D-88D7-4764-9E7F-5A324A14EB9A}" type="datetimeFigureOut">
              <a:rPr lang="en-GB" smtClean="0"/>
              <a:t>20/04/2021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ACBA751-3C6D-45AF-B9A4-5A8CCA7AF526}" type="slidenum">
              <a:rPr lang="en-GB" smtClean="0"/>
              <a:t>‹#›</a:t>
            </a:fld>
            <a:endParaRPr lang="en-GB"/>
          </a:p>
        </p:txBody>
      </p:sp>
    </p:spTree>
    <p:extLst>
      <p:ext uri="{BB962C8B-B14F-4D97-AF65-F5344CB8AC3E}">
        <p14:creationId xmlns:p14="http://schemas.microsoft.com/office/powerpoint/2010/main" val="2417408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6E0176D-88D7-4764-9E7F-5A324A14EB9A}" type="datetimeFigureOut">
              <a:rPr lang="en-GB" smtClean="0"/>
              <a:t>20/04/2021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CBA751-3C6D-45AF-B9A4-5A8CCA7AF526}" type="slidenum">
              <a:rPr lang="en-GB" smtClean="0"/>
              <a:t>‹#›</a:t>
            </a:fld>
            <a:endParaRPr lang="en-GB"/>
          </a:p>
        </p:txBody>
      </p:sp>
    </p:spTree>
    <p:extLst>
      <p:ext uri="{BB962C8B-B14F-4D97-AF65-F5344CB8AC3E}">
        <p14:creationId xmlns:p14="http://schemas.microsoft.com/office/powerpoint/2010/main" val="192588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E0176D-88D7-4764-9E7F-5A324A14EB9A}" type="datetimeFigureOut">
              <a:rPr lang="en-GB" smtClean="0"/>
              <a:t>20/04/2021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ACBA751-3C6D-45AF-B9A4-5A8CCA7AF526}" type="slidenum">
              <a:rPr lang="en-GB" smtClean="0"/>
              <a:t>‹#›</a:t>
            </a:fld>
            <a:endParaRPr lang="en-GB"/>
          </a:p>
        </p:txBody>
      </p:sp>
    </p:spTree>
    <p:extLst>
      <p:ext uri="{BB962C8B-B14F-4D97-AF65-F5344CB8AC3E}">
        <p14:creationId xmlns:p14="http://schemas.microsoft.com/office/powerpoint/2010/main" val="2033490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E0176D-88D7-4764-9E7F-5A324A14EB9A}" type="datetimeFigureOut">
              <a:rPr lang="en-GB" smtClean="0"/>
              <a:t>20/04/2021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CBA751-3C6D-45AF-B9A4-5A8CCA7AF526}" type="slidenum">
              <a:rPr lang="en-GB" smtClean="0"/>
              <a:t>‹#›</a:t>
            </a:fld>
            <a:endParaRPr lang="en-GB"/>
          </a:p>
        </p:txBody>
      </p:sp>
    </p:spTree>
    <p:extLst>
      <p:ext uri="{BB962C8B-B14F-4D97-AF65-F5344CB8AC3E}">
        <p14:creationId xmlns:p14="http://schemas.microsoft.com/office/powerpoint/2010/main" val="1419753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E0176D-88D7-4764-9E7F-5A324A14EB9A}" type="datetimeFigureOut">
              <a:rPr lang="en-GB" smtClean="0"/>
              <a:t>20/04/2021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CBA751-3C6D-45AF-B9A4-5A8CCA7AF526}" type="slidenum">
              <a:rPr lang="en-GB" smtClean="0"/>
              <a:t>‹#›</a:t>
            </a:fld>
            <a:endParaRPr lang="en-GB"/>
          </a:p>
        </p:txBody>
      </p:sp>
    </p:spTree>
    <p:extLst>
      <p:ext uri="{BB962C8B-B14F-4D97-AF65-F5344CB8AC3E}">
        <p14:creationId xmlns:p14="http://schemas.microsoft.com/office/powerpoint/2010/main" val="4272125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Vert">
          <a:fgClr>
            <a:srgbClr val="92D050"/>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E0176D-88D7-4764-9E7F-5A324A14EB9A}" type="datetimeFigureOut">
              <a:rPr lang="en-GB" smtClean="0"/>
              <a:t>20/04/2021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CBA751-3C6D-45AF-B9A4-5A8CCA7AF526}" type="slidenum">
              <a:rPr lang="en-GB" smtClean="0"/>
              <a:t>‹#›</a:t>
            </a:fld>
            <a:endParaRPr lang="en-GB"/>
          </a:p>
        </p:txBody>
      </p:sp>
    </p:spTree>
    <p:extLst>
      <p:ext uri="{BB962C8B-B14F-4D97-AF65-F5344CB8AC3E}">
        <p14:creationId xmlns:p14="http://schemas.microsoft.com/office/powerpoint/2010/main" val="225221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slide" Target="slide10.xml"/><Relationship Id="rId5" Type="http://schemas.openxmlformats.org/officeDocument/2006/relationships/image" Target="../media/image9.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2.pn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2.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2.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slide" Target="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9512" y="188640"/>
            <a:ext cx="8784976" cy="6408712"/>
          </a:xfrm>
          <a:prstGeom prst="roundRect">
            <a:avLst/>
          </a:prstGeom>
          <a:solidFill>
            <a:schemeClr val="accent1"/>
          </a:solidFill>
          <a:ln w="635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lumMod val="75000"/>
                </a:schemeClr>
              </a:solidFill>
              <a:latin typeface="Arial Rounded MT Bold" panose="020F0704030504030204" pitchFamily="34" charset="0"/>
            </a:endParaRPr>
          </a:p>
        </p:txBody>
      </p:sp>
      <p:sp>
        <p:nvSpPr>
          <p:cNvPr id="5" name="Rectangle 4"/>
          <p:cNvSpPr/>
          <p:nvPr/>
        </p:nvSpPr>
        <p:spPr>
          <a:xfrm>
            <a:off x="462126" y="5182478"/>
            <a:ext cx="8136673" cy="1384995"/>
          </a:xfrm>
          <a:prstGeom prst="rect">
            <a:avLst/>
          </a:prstGeom>
          <a:noFill/>
        </p:spPr>
        <p:txBody>
          <a:bodyPr wrap="square" lIns="91440" tIns="45720" rIns="91440" bIns="45720">
            <a:spAutoFit/>
          </a:bodyPr>
          <a:lstStyle/>
          <a:p>
            <a:pPr algn="ctr"/>
            <a:r>
              <a:rPr lang="en-US" sz="2800" b="1" cap="none" spc="300" dirty="0" err="1" smtClean="0">
                <a:ln w="11430" cmpd="sng">
                  <a:solidFill>
                    <a:schemeClr val="accent1">
                      <a:tint val="10000"/>
                    </a:schemeClr>
                  </a:solidFill>
                  <a:prstDash val="solid"/>
                  <a:miter lim="800000"/>
                </a:ln>
                <a:solidFill>
                  <a:srgbClr val="002060"/>
                </a:solidFill>
                <a:effectLst>
                  <a:glow rad="45500">
                    <a:schemeClr val="accent1">
                      <a:satMod val="220000"/>
                      <a:alpha val="35000"/>
                    </a:schemeClr>
                  </a:glow>
                </a:effectLst>
              </a:rPr>
              <a:t>Boarshaw</a:t>
            </a:r>
            <a:r>
              <a:rPr lang="en-US" sz="2800" b="1" cap="none" spc="300" dirty="0" smtClean="0">
                <a:ln w="11430" cmpd="sng">
                  <a:solidFill>
                    <a:schemeClr val="accent1">
                      <a:tint val="10000"/>
                    </a:schemeClr>
                  </a:solidFill>
                  <a:prstDash val="solid"/>
                  <a:miter lim="800000"/>
                </a:ln>
                <a:solidFill>
                  <a:srgbClr val="002060"/>
                </a:solidFill>
                <a:effectLst>
                  <a:glow rad="45500">
                    <a:schemeClr val="accent1">
                      <a:satMod val="220000"/>
                      <a:alpha val="35000"/>
                    </a:schemeClr>
                  </a:glow>
                </a:effectLst>
              </a:rPr>
              <a:t> Primary School</a:t>
            </a:r>
          </a:p>
          <a:p>
            <a:pPr algn="ctr"/>
            <a:endParaRPr lang="en-US" sz="2800" b="1" cap="none" spc="300" dirty="0" smtClean="0">
              <a:ln w="11430" cmpd="sng">
                <a:solidFill>
                  <a:schemeClr val="accent1">
                    <a:tint val="10000"/>
                  </a:schemeClr>
                </a:solidFill>
                <a:prstDash val="solid"/>
                <a:miter lim="800000"/>
              </a:ln>
              <a:solidFill>
                <a:srgbClr val="002060"/>
              </a:solidFill>
              <a:effectLst>
                <a:glow rad="45500">
                  <a:schemeClr val="accent1">
                    <a:satMod val="220000"/>
                    <a:alpha val="35000"/>
                  </a:schemeClr>
                </a:glow>
              </a:effectLst>
            </a:endParaRPr>
          </a:p>
          <a:p>
            <a:pPr algn="ctr"/>
            <a:r>
              <a:rPr lang="en-US" sz="2800" b="1" spc="300" dirty="0" smtClean="0">
                <a:ln w="11430" cmpd="sng">
                  <a:solidFill>
                    <a:schemeClr val="accent1">
                      <a:tint val="10000"/>
                    </a:schemeClr>
                  </a:solidFill>
                  <a:prstDash val="solid"/>
                  <a:miter lim="800000"/>
                </a:ln>
                <a:solidFill>
                  <a:srgbClr val="002060"/>
                </a:solidFill>
                <a:effectLst>
                  <a:glow rad="45500">
                    <a:schemeClr val="accent1">
                      <a:satMod val="220000"/>
                      <a:alpha val="35000"/>
                    </a:schemeClr>
                  </a:glow>
                </a:effectLst>
              </a:rPr>
              <a:t>2020-2021</a:t>
            </a:r>
            <a:endParaRPr lang="en-US" sz="2800" b="1" cap="none" spc="300" dirty="0">
              <a:ln w="11430" cmpd="sng">
                <a:solidFill>
                  <a:schemeClr val="accent1">
                    <a:tint val="10000"/>
                  </a:schemeClr>
                </a:solidFill>
                <a:prstDash val="solid"/>
                <a:miter lim="800000"/>
              </a:ln>
              <a:solidFill>
                <a:srgbClr val="002060"/>
              </a:solidFill>
              <a:effectLst>
                <a:glow rad="45500">
                  <a:schemeClr val="accent1">
                    <a:satMod val="220000"/>
                    <a:alpha val="35000"/>
                  </a:schemeClr>
                </a:glow>
              </a:effectLst>
            </a:endParaRPr>
          </a:p>
        </p:txBody>
      </p:sp>
      <p:sp>
        <p:nvSpPr>
          <p:cNvPr id="6" name="Rectangle 5"/>
          <p:cNvSpPr/>
          <p:nvPr/>
        </p:nvSpPr>
        <p:spPr>
          <a:xfrm>
            <a:off x="317557" y="620688"/>
            <a:ext cx="8508886" cy="954107"/>
          </a:xfrm>
          <a:prstGeom prst="rect">
            <a:avLst/>
          </a:prstGeom>
          <a:noFill/>
        </p:spPr>
        <p:txBody>
          <a:bodyPr wrap="square" lIns="91440" tIns="45720" rIns="91440" bIns="45720">
            <a:spAutoFit/>
          </a:bodyPr>
          <a:lstStyle/>
          <a:p>
            <a:pPr algn="ctr"/>
            <a:r>
              <a:rPr lang="en-US" sz="2800" b="1" spc="300" dirty="0" smtClean="0">
                <a:ln w="11430" cmpd="sng">
                  <a:solidFill>
                    <a:schemeClr val="accent1">
                      <a:tint val="10000"/>
                    </a:schemeClr>
                  </a:solidFill>
                  <a:prstDash val="solid"/>
                  <a:miter lim="800000"/>
                </a:ln>
                <a:solidFill>
                  <a:srgbClr val="002060"/>
                </a:solidFill>
                <a:effectLst>
                  <a:glow rad="45500">
                    <a:schemeClr val="accent1">
                      <a:satMod val="220000"/>
                      <a:alpha val="35000"/>
                    </a:schemeClr>
                  </a:glow>
                </a:effectLst>
              </a:rPr>
              <a:t>PSHE</a:t>
            </a:r>
          </a:p>
          <a:p>
            <a:pPr algn="ctr"/>
            <a:r>
              <a:rPr lang="en-US" sz="2800" b="1" cap="none" spc="300" dirty="0" smtClean="0">
                <a:ln w="11430" cmpd="sng">
                  <a:solidFill>
                    <a:schemeClr val="accent1">
                      <a:tint val="10000"/>
                    </a:schemeClr>
                  </a:solidFill>
                  <a:prstDash val="solid"/>
                  <a:miter lim="800000"/>
                </a:ln>
                <a:solidFill>
                  <a:srgbClr val="002060"/>
                </a:solidFill>
                <a:effectLst>
                  <a:glow rad="45500">
                    <a:schemeClr val="accent1">
                      <a:satMod val="220000"/>
                      <a:alpha val="35000"/>
                    </a:schemeClr>
                  </a:glow>
                </a:effectLst>
              </a:rPr>
              <a:t>Personal Social Health &amp; Economic Education</a:t>
            </a:r>
          </a:p>
        </p:txBody>
      </p:sp>
      <p:pic>
        <p:nvPicPr>
          <p:cNvPr id="7" name="Picture 6"/>
          <p:cNvPicPr/>
          <p:nvPr/>
        </p:nvPicPr>
        <p:blipFill rotWithShape="1">
          <a:blip r:embed="rId4">
            <a:extLst>
              <a:ext uri="{28A0092B-C50C-407E-A947-70E740481C1C}">
                <a14:useLocalDpi xmlns:a14="http://schemas.microsoft.com/office/drawing/2010/main" val="0"/>
              </a:ext>
            </a:extLst>
          </a:blip>
          <a:srcRect r="57017"/>
          <a:stretch/>
        </p:blipFill>
        <p:spPr bwMode="auto">
          <a:xfrm>
            <a:off x="3054298" y="1844824"/>
            <a:ext cx="2952328" cy="3096344"/>
          </a:xfrm>
          <a:prstGeom prst="rect">
            <a:avLst/>
          </a:prstGeom>
          <a:noFill/>
          <a:ln w="38100">
            <a:solidFill>
              <a:schemeClr val="accent1">
                <a:shade val="50000"/>
              </a:schemeClr>
            </a:solidFill>
          </a:ln>
          <a:extLst>
            <a:ext uri="{53640926-AAD7-44D8-BBD7-CCE9431645EC}">
              <a14:shadowObscured xmlns:a14="http://schemas.microsoft.com/office/drawing/2010/main"/>
            </a:ext>
          </a:extLst>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32106420"/>
      </p:ext>
    </p:extLst>
  </p:cSld>
  <p:clrMapOvr>
    <a:masterClrMapping/>
  </p:clrMapOvr>
  <mc:AlternateContent xmlns:mc="http://schemas.openxmlformats.org/markup-compatibility/2006" xmlns:p14="http://schemas.microsoft.com/office/powerpoint/2010/main">
    <mc:Choice Requires="p14">
      <p:transition spd="slow" p14:dur="2000" advTm="17939"/>
    </mc:Choice>
    <mc:Fallback xmlns="">
      <p:transition spd="slow" advTm="17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9512" y="188640"/>
            <a:ext cx="8784976" cy="6408712"/>
          </a:xfrm>
          <a:prstGeom prst="roundRect">
            <a:avLst/>
          </a:prstGeom>
          <a:solidFill>
            <a:schemeClr val="accent1"/>
          </a:solidFill>
          <a:ln w="635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lumMod val="75000"/>
                </a:schemeClr>
              </a:solidFill>
              <a:latin typeface="Arial Rounded MT Bold" panose="020F0704030504030204" pitchFamily="34" charset="0"/>
            </a:endParaRPr>
          </a:p>
        </p:txBody>
      </p:sp>
      <p:sp>
        <p:nvSpPr>
          <p:cNvPr id="3" name="TextBox 2"/>
          <p:cNvSpPr txBox="1"/>
          <p:nvPr/>
        </p:nvSpPr>
        <p:spPr>
          <a:xfrm>
            <a:off x="1331640" y="764704"/>
            <a:ext cx="7344816" cy="369332"/>
          </a:xfrm>
          <a:prstGeom prst="rect">
            <a:avLst/>
          </a:prstGeom>
          <a:solidFill>
            <a:srgbClr val="002060"/>
          </a:solidFill>
        </p:spPr>
        <p:txBody>
          <a:bodyPr wrap="square" rtlCol="0">
            <a:spAutoFit/>
          </a:bodyPr>
          <a:lstStyle/>
          <a:p>
            <a:pPr algn="ctr"/>
            <a:r>
              <a:rPr lang="en-GB" dirty="0" smtClean="0">
                <a:solidFill>
                  <a:schemeClr val="bg1"/>
                </a:solidFill>
                <a:latin typeface="Comic Sans MS" panose="030F0702030302020204" pitchFamily="66" charset="0"/>
              </a:rPr>
              <a:t>What will my child learn?</a:t>
            </a:r>
            <a:endParaRPr lang="en-GB" dirty="0">
              <a:solidFill>
                <a:schemeClr val="bg1"/>
              </a:solidFill>
              <a:latin typeface="Comic Sans MS" panose="030F0702030302020204" pitchFamily="66" charset="0"/>
            </a:endParaRPr>
          </a:p>
        </p:txBody>
      </p:sp>
      <p:pic>
        <p:nvPicPr>
          <p:cNvPr id="4" name="Picture 3"/>
          <p:cNvPicPr/>
          <p:nvPr/>
        </p:nvPicPr>
        <p:blipFill rotWithShape="1">
          <a:blip r:embed="rId4" cstate="print">
            <a:extLst>
              <a:ext uri="{28A0092B-C50C-407E-A947-70E740481C1C}">
                <a14:useLocalDpi xmlns:a14="http://schemas.microsoft.com/office/drawing/2010/main" val="0"/>
              </a:ext>
            </a:extLst>
          </a:blip>
          <a:srcRect r="57017"/>
          <a:stretch/>
        </p:blipFill>
        <p:spPr bwMode="auto">
          <a:xfrm>
            <a:off x="651620" y="589330"/>
            <a:ext cx="680020" cy="720080"/>
          </a:xfrm>
          <a:prstGeom prst="rect">
            <a:avLst/>
          </a:prstGeom>
          <a:noFill/>
          <a:ln w="38100">
            <a:solidFill>
              <a:schemeClr val="accent1">
                <a:shade val="50000"/>
              </a:schemeClr>
            </a:solidFill>
          </a:ln>
          <a:extLst>
            <a:ext uri="{53640926-AAD7-44D8-BBD7-CCE9431645EC}">
              <a14:shadowObscured xmlns:a14="http://schemas.microsoft.com/office/drawing/2010/main"/>
            </a:ext>
          </a:extLst>
        </p:spPr>
      </p:pic>
      <p:sp>
        <p:nvSpPr>
          <p:cNvPr id="5" name="TextBox 4"/>
          <p:cNvSpPr txBox="1"/>
          <p:nvPr/>
        </p:nvSpPr>
        <p:spPr>
          <a:xfrm>
            <a:off x="371457" y="1134036"/>
            <a:ext cx="8436358" cy="523220"/>
          </a:xfrm>
          <a:prstGeom prst="rect">
            <a:avLst/>
          </a:prstGeom>
          <a:noFill/>
        </p:spPr>
        <p:txBody>
          <a:bodyPr wrap="square" rtlCol="0">
            <a:spAutoFit/>
          </a:bodyPr>
          <a:lstStyle/>
          <a:p>
            <a:pPr algn="ctr"/>
            <a:r>
              <a:rPr lang="en-GB" sz="2800" b="1" dirty="0" smtClean="0"/>
              <a:t>Year 1</a:t>
            </a:r>
          </a:p>
        </p:txBody>
      </p:sp>
      <p:pic>
        <p:nvPicPr>
          <p:cNvPr id="1126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169" t="18495" r="34653" b="23169"/>
          <a:stretch/>
        </p:blipFill>
        <p:spPr bwMode="auto">
          <a:xfrm>
            <a:off x="865250" y="1640240"/>
            <a:ext cx="7448772" cy="3866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325216" y="6054670"/>
            <a:ext cx="5652740" cy="369332"/>
          </a:xfrm>
          <a:prstGeom prst="rect">
            <a:avLst/>
          </a:prstGeom>
        </p:spPr>
        <p:txBody>
          <a:bodyPr wrap="square">
            <a:spAutoFit/>
          </a:bodyPr>
          <a:lstStyle/>
          <a:p>
            <a:r>
              <a:rPr lang="en-GB" dirty="0" smtClean="0">
                <a:hlinkClick r:id="rId6" action="ppaction://hlinksldjump"/>
              </a:rPr>
              <a:t>https://www.youtube.com/watch?v=-lL07JOGU5o</a:t>
            </a:r>
            <a:endParaRPr lang="en-GB" dirty="0"/>
          </a:p>
        </p:txBody>
      </p:sp>
      <p:sp>
        <p:nvSpPr>
          <p:cNvPr id="9" name="Right Arrow 8"/>
          <p:cNvSpPr/>
          <p:nvPr/>
        </p:nvSpPr>
        <p:spPr>
          <a:xfrm>
            <a:off x="1277225" y="5987308"/>
            <a:ext cx="988082"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35472" y="5507186"/>
            <a:ext cx="8126350" cy="369332"/>
          </a:xfrm>
          <a:prstGeom prst="rect">
            <a:avLst/>
          </a:prstGeom>
        </p:spPr>
        <p:txBody>
          <a:bodyPr wrap="square">
            <a:spAutoFit/>
          </a:bodyPr>
          <a:lstStyle/>
          <a:p>
            <a:pPr algn="ctr"/>
            <a:r>
              <a:rPr lang="en-GB" dirty="0" smtClean="0">
                <a:solidFill>
                  <a:schemeClr val="bg2">
                    <a:lumMod val="75000"/>
                  </a:schemeClr>
                </a:solidFill>
                <a:latin typeface="Arial Rounded MT Bold" panose="020F0704030504030204" pitchFamily="34" charset="0"/>
              </a:rPr>
              <a:t>Click on the link below to watch the NSPCC </a:t>
            </a:r>
            <a:r>
              <a:rPr lang="en-GB" dirty="0" err="1" smtClean="0">
                <a:solidFill>
                  <a:schemeClr val="bg2">
                    <a:lumMod val="75000"/>
                  </a:schemeClr>
                </a:solidFill>
                <a:latin typeface="Arial Rounded MT Bold" panose="020F0704030504030204" pitchFamily="34" charset="0"/>
              </a:rPr>
              <a:t>Pantosarus</a:t>
            </a:r>
            <a:r>
              <a:rPr lang="en-GB" dirty="0" smtClean="0">
                <a:solidFill>
                  <a:schemeClr val="bg2">
                    <a:lumMod val="75000"/>
                  </a:schemeClr>
                </a:solidFill>
                <a:latin typeface="Arial Rounded MT Bold" panose="020F0704030504030204" pitchFamily="34" charset="0"/>
              </a:rPr>
              <a:t> video.</a:t>
            </a:r>
            <a:endParaRPr lang="en-GB" dirty="0">
              <a:solidFill>
                <a:schemeClr val="bg2">
                  <a:lumMod val="75000"/>
                </a:schemeClr>
              </a:solidFill>
              <a:latin typeface="Arial Rounded MT Bold" panose="020F0704030504030204" pitchFamily="34" charset="0"/>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34286257"/>
      </p:ext>
    </p:extLst>
  </p:cSld>
  <p:clrMapOvr>
    <a:masterClrMapping/>
  </p:clrMapOvr>
  <mc:AlternateContent xmlns:mc="http://schemas.openxmlformats.org/markup-compatibility/2006" xmlns:p14="http://schemas.microsoft.com/office/powerpoint/2010/main">
    <mc:Choice Requires="p14">
      <p:transition spd="slow" p14:dur="2000" advTm="4050"/>
    </mc:Choice>
    <mc:Fallback xmlns="">
      <p:transition spd="slow" advTm="4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9512" y="188640"/>
            <a:ext cx="8784976" cy="6408712"/>
          </a:xfrm>
          <a:prstGeom prst="roundRect">
            <a:avLst/>
          </a:prstGeom>
          <a:solidFill>
            <a:schemeClr val="accent1"/>
          </a:solidFill>
          <a:ln w="635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lumMod val="75000"/>
                </a:schemeClr>
              </a:solidFill>
              <a:latin typeface="Arial Rounded MT Bold" panose="020F0704030504030204" pitchFamily="34" charset="0"/>
            </a:endParaRPr>
          </a:p>
        </p:txBody>
      </p:sp>
      <p:sp>
        <p:nvSpPr>
          <p:cNvPr id="3" name="TextBox 2"/>
          <p:cNvSpPr txBox="1"/>
          <p:nvPr/>
        </p:nvSpPr>
        <p:spPr>
          <a:xfrm>
            <a:off x="1331640" y="764704"/>
            <a:ext cx="7344816" cy="369332"/>
          </a:xfrm>
          <a:prstGeom prst="rect">
            <a:avLst/>
          </a:prstGeom>
          <a:solidFill>
            <a:srgbClr val="002060"/>
          </a:solidFill>
        </p:spPr>
        <p:txBody>
          <a:bodyPr wrap="square" rtlCol="0">
            <a:spAutoFit/>
          </a:bodyPr>
          <a:lstStyle/>
          <a:p>
            <a:pPr algn="ctr"/>
            <a:r>
              <a:rPr lang="en-GB" dirty="0" smtClean="0">
                <a:solidFill>
                  <a:schemeClr val="bg1"/>
                </a:solidFill>
                <a:latin typeface="Comic Sans MS" panose="030F0702030302020204" pitchFamily="66" charset="0"/>
              </a:rPr>
              <a:t>What will my child learn?</a:t>
            </a:r>
            <a:endParaRPr lang="en-GB" dirty="0">
              <a:solidFill>
                <a:schemeClr val="bg1"/>
              </a:solidFill>
              <a:latin typeface="Comic Sans MS" panose="030F0702030302020204" pitchFamily="66" charset="0"/>
            </a:endParaRPr>
          </a:p>
        </p:txBody>
      </p:sp>
      <p:pic>
        <p:nvPicPr>
          <p:cNvPr id="4" name="Picture 3"/>
          <p:cNvPicPr/>
          <p:nvPr/>
        </p:nvPicPr>
        <p:blipFill rotWithShape="1">
          <a:blip r:embed="rId4" cstate="print">
            <a:extLst>
              <a:ext uri="{28A0092B-C50C-407E-A947-70E740481C1C}">
                <a14:useLocalDpi xmlns:a14="http://schemas.microsoft.com/office/drawing/2010/main" val="0"/>
              </a:ext>
            </a:extLst>
          </a:blip>
          <a:srcRect r="57017"/>
          <a:stretch/>
        </p:blipFill>
        <p:spPr bwMode="auto">
          <a:xfrm>
            <a:off x="651620" y="589330"/>
            <a:ext cx="680020" cy="720080"/>
          </a:xfrm>
          <a:prstGeom prst="rect">
            <a:avLst/>
          </a:prstGeom>
          <a:noFill/>
          <a:ln w="38100">
            <a:solidFill>
              <a:schemeClr val="accent1">
                <a:shade val="50000"/>
              </a:schemeClr>
            </a:solidFill>
          </a:ln>
          <a:extLst>
            <a:ext uri="{53640926-AAD7-44D8-BBD7-CCE9431645EC}">
              <a14:shadowObscured xmlns:a14="http://schemas.microsoft.com/office/drawing/2010/main"/>
            </a:ext>
          </a:extLst>
        </p:spPr>
      </p:pic>
      <p:sp>
        <p:nvSpPr>
          <p:cNvPr id="5" name="TextBox 4"/>
          <p:cNvSpPr txBox="1"/>
          <p:nvPr/>
        </p:nvSpPr>
        <p:spPr>
          <a:xfrm>
            <a:off x="371457" y="1134036"/>
            <a:ext cx="8436358" cy="523220"/>
          </a:xfrm>
          <a:prstGeom prst="rect">
            <a:avLst/>
          </a:prstGeom>
          <a:noFill/>
        </p:spPr>
        <p:txBody>
          <a:bodyPr wrap="square" rtlCol="0">
            <a:spAutoFit/>
          </a:bodyPr>
          <a:lstStyle/>
          <a:p>
            <a:pPr algn="ctr"/>
            <a:r>
              <a:rPr lang="en-GB" sz="2800" b="1" dirty="0" smtClean="0"/>
              <a:t>Year 2</a:t>
            </a:r>
          </a:p>
        </p:txBody>
      </p:sp>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3779" t="21259" r="11893" b="31854"/>
          <a:stretch/>
        </p:blipFill>
        <p:spPr bwMode="auto">
          <a:xfrm>
            <a:off x="1586123" y="1556792"/>
            <a:ext cx="6216907" cy="2547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3841" t="32331" r="11580" b="23301"/>
          <a:stretch/>
        </p:blipFill>
        <p:spPr bwMode="auto">
          <a:xfrm>
            <a:off x="1570347" y="4096837"/>
            <a:ext cx="6232683" cy="2407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48414280"/>
      </p:ext>
    </p:extLst>
  </p:cSld>
  <p:clrMapOvr>
    <a:masterClrMapping/>
  </p:clrMapOvr>
  <mc:AlternateContent xmlns:mc="http://schemas.openxmlformats.org/markup-compatibility/2006" xmlns:p14="http://schemas.microsoft.com/office/powerpoint/2010/main">
    <mc:Choice Requires="p14">
      <p:transition spd="slow" p14:dur="2000" advTm="12392"/>
    </mc:Choice>
    <mc:Fallback xmlns="">
      <p:transition spd="slow" advTm="12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9512" y="188640"/>
            <a:ext cx="8784976" cy="6408712"/>
          </a:xfrm>
          <a:prstGeom prst="roundRect">
            <a:avLst/>
          </a:prstGeom>
          <a:solidFill>
            <a:schemeClr val="accent1"/>
          </a:solidFill>
          <a:ln w="635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lumMod val="75000"/>
                </a:schemeClr>
              </a:solidFill>
              <a:latin typeface="Arial Rounded MT Bold" panose="020F0704030504030204" pitchFamily="34" charset="0"/>
            </a:endParaRPr>
          </a:p>
        </p:txBody>
      </p:sp>
      <p:sp>
        <p:nvSpPr>
          <p:cNvPr id="3" name="TextBox 2"/>
          <p:cNvSpPr txBox="1"/>
          <p:nvPr/>
        </p:nvSpPr>
        <p:spPr>
          <a:xfrm>
            <a:off x="1331640" y="764704"/>
            <a:ext cx="7344816" cy="369332"/>
          </a:xfrm>
          <a:prstGeom prst="rect">
            <a:avLst/>
          </a:prstGeom>
          <a:solidFill>
            <a:srgbClr val="002060"/>
          </a:solidFill>
        </p:spPr>
        <p:txBody>
          <a:bodyPr wrap="square" rtlCol="0">
            <a:spAutoFit/>
          </a:bodyPr>
          <a:lstStyle/>
          <a:p>
            <a:pPr algn="ctr"/>
            <a:r>
              <a:rPr lang="en-GB" dirty="0" smtClean="0">
                <a:solidFill>
                  <a:schemeClr val="bg1"/>
                </a:solidFill>
                <a:latin typeface="Comic Sans MS" panose="030F0702030302020204" pitchFamily="66" charset="0"/>
              </a:rPr>
              <a:t>What will my child learn?</a:t>
            </a:r>
            <a:endParaRPr lang="en-GB" dirty="0">
              <a:solidFill>
                <a:schemeClr val="bg1"/>
              </a:solidFill>
              <a:latin typeface="Comic Sans MS" panose="030F0702030302020204" pitchFamily="66" charset="0"/>
            </a:endParaRPr>
          </a:p>
        </p:txBody>
      </p:sp>
      <p:pic>
        <p:nvPicPr>
          <p:cNvPr id="4" name="Picture 3"/>
          <p:cNvPicPr/>
          <p:nvPr/>
        </p:nvPicPr>
        <p:blipFill rotWithShape="1">
          <a:blip r:embed="rId4" cstate="print">
            <a:extLst>
              <a:ext uri="{28A0092B-C50C-407E-A947-70E740481C1C}">
                <a14:useLocalDpi xmlns:a14="http://schemas.microsoft.com/office/drawing/2010/main" val="0"/>
              </a:ext>
            </a:extLst>
          </a:blip>
          <a:srcRect r="57017"/>
          <a:stretch/>
        </p:blipFill>
        <p:spPr bwMode="auto">
          <a:xfrm>
            <a:off x="651620" y="589330"/>
            <a:ext cx="680020" cy="720080"/>
          </a:xfrm>
          <a:prstGeom prst="rect">
            <a:avLst/>
          </a:prstGeom>
          <a:noFill/>
          <a:ln w="38100">
            <a:solidFill>
              <a:schemeClr val="accent1">
                <a:shade val="50000"/>
              </a:schemeClr>
            </a:solidFill>
          </a:ln>
          <a:extLst>
            <a:ext uri="{53640926-AAD7-44D8-BBD7-CCE9431645EC}">
              <a14:shadowObscured xmlns:a14="http://schemas.microsoft.com/office/drawing/2010/main"/>
            </a:ext>
          </a:extLst>
        </p:spPr>
      </p:pic>
      <p:sp>
        <p:nvSpPr>
          <p:cNvPr id="5" name="TextBox 4"/>
          <p:cNvSpPr txBox="1"/>
          <p:nvPr/>
        </p:nvSpPr>
        <p:spPr>
          <a:xfrm>
            <a:off x="371457" y="1047800"/>
            <a:ext cx="8436358" cy="523220"/>
          </a:xfrm>
          <a:prstGeom prst="rect">
            <a:avLst/>
          </a:prstGeom>
          <a:noFill/>
        </p:spPr>
        <p:txBody>
          <a:bodyPr wrap="square" rtlCol="0">
            <a:spAutoFit/>
          </a:bodyPr>
          <a:lstStyle/>
          <a:p>
            <a:pPr algn="ctr"/>
            <a:r>
              <a:rPr lang="en-GB" sz="2800" b="1" dirty="0" smtClean="0"/>
              <a:t>Year 2</a:t>
            </a:r>
          </a:p>
        </p:txBody>
      </p:sp>
      <p:pic>
        <p:nvPicPr>
          <p:cNvPr id="1229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6462" t="18014" r="25524" b="12431"/>
          <a:stretch/>
        </p:blipFill>
        <p:spPr bwMode="auto">
          <a:xfrm>
            <a:off x="371457" y="1336906"/>
            <a:ext cx="3589956" cy="5011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33782" t="16927" r="12484" b="14387"/>
          <a:stretch/>
        </p:blipFill>
        <p:spPr bwMode="auto">
          <a:xfrm>
            <a:off x="3999531" y="1988840"/>
            <a:ext cx="4965701" cy="356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19745695"/>
      </p:ext>
    </p:extLst>
  </p:cSld>
  <p:clrMapOvr>
    <a:masterClrMapping/>
  </p:clrMapOvr>
  <mc:AlternateContent xmlns:mc="http://schemas.openxmlformats.org/markup-compatibility/2006" xmlns:p14="http://schemas.microsoft.com/office/powerpoint/2010/main">
    <mc:Choice Requires="p14">
      <p:transition spd="slow" p14:dur="2000" advTm="7179"/>
    </mc:Choice>
    <mc:Fallback xmlns="">
      <p:transition spd="slow" advTm="7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9512" y="188640"/>
            <a:ext cx="8784976" cy="6408712"/>
          </a:xfrm>
          <a:prstGeom prst="roundRect">
            <a:avLst/>
          </a:prstGeom>
          <a:solidFill>
            <a:schemeClr val="accent1"/>
          </a:solidFill>
          <a:ln w="635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lumMod val="75000"/>
                </a:schemeClr>
              </a:solidFill>
              <a:latin typeface="Arial Rounded MT Bold" panose="020F0704030504030204" pitchFamily="34" charset="0"/>
            </a:endParaRPr>
          </a:p>
        </p:txBody>
      </p:sp>
      <p:sp>
        <p:nvSpPr>
          <p:cNvPr id="3" name="TextBox 2"/>
          <p:cNvSpPr txBox="1"/>
          <p:nvPr/>
        </p:nvSpPr>
        <p:spPr>
          <a:xfrm>
            <a:off x="1331640" y="764704"/>
            <a:ext cx="7344816" cy="369332"/>
          </a:xfrm>
          <a:prstGeom prst="rect">
            <a:avLst/>
          </a:prstGeom>
          <a:solidFill>
            <a:srgbClr val="002060"/>
          </a:solidFill>
        </p:spPr>
        <p:txBody>
          <a:bodyPr wrap="square" rtlCol="0">
            <a:spAutoFit/>
          </a:bodyPr>
          <a:lstStyle/>
          <a:p>
            <a:pPr algn="ctr"/>
            <a:r>
              <a:rPr lang="en-GB" dirty="0" smtClean="0">
                <a:solidFill>
                  <a:schemeClr val="bg1"/>
                </a:solidFill>
                <a:latin typeface="Comic Sans MS" panose="030F0702030302020204" pitchFamily="66" charset="0"/>
              </a:rPr>
              <a:t>What will my child learn?</a:t>
            </a:r>
            <a:endParaRPr lang="en-GB" dirty="0">
              <a:solidFill>
                <a:schemeClr val="bg1"/>
              </a:solidFill>
              <a:latin typeface="Comic Sans MS" panose="030F0702030302020204" pitchFamily="66" charset="0"/>
            </a:endParaRPr>
          </a:p>
        </p:txBody>
      </p:sp>
      <p:pic>
        <p:nvPicPr>
          <p:cNvPr id="4" name="Picture 3"/>
          <p:cNvPicPr/>
          <p:nvPr/>
        </p:nvPicPr>
        <p:blipFill rotWithShape="1">
          <a:blip r:embed="rId4" cstate="print">
            <a:extLst>
              <a:ext uri="{28A0092B-C50C-407E-A947-70E740481C1C}">
                <a14:useLocalDpi xmlns:a14="http://schemas.microsoft.com/office/drawing/2010/main" val="0"/>
              </a:ext>
            </a:extLst>
          </a:blip>
          <a:srcRect r="57017"/>
          <a:stretch/>
        </p:blipFill>
        <p:spPr bwMode="auto">
          <a:xfrm>
            <a:off x="651620" y="589330"/>
            <a:ext cx="680020" cy="720080"/>
          </a:xfrm>
          <a:prstGeom prst="rect">
            <a:avLst/>
          </a:prstGeom>
          <a:noFill/>
          <a:ln w="38100">
            <a:solidFill>
              <a:schemeClr val="accent1">
                <a:shade val="50000"/>
              </a:schemeClr>
            </a:solidFill>
          </a:ln>
          <a:extLst>
            <a:ext uri="{53640926-AAD7-44D8-BBD7-CCE9431645EC}">
              <a14:shadowObscured xmlns:a14="http://schemas.microsoft.com/office/drawing/2010/main"/>
            </a:ext>
          </a:extLst>
        </p:spPr>
      </p:pic>
      <p:sp>
        <p:nvSpPr>
          <p:cNvPr id="5" name="TextBox 4"/>
          <p:cNvSpPr txBox="1"/>
          <p:nvPr/>
        </p:nvSpPr>
        <p:spPr>
          <a:xfrm>
            <a:off x="371457" y="1134036"/>
            <a:ext cx="8436358" cy="523220"/>
          </a:xfrm>
          <a:prstGeom prst="rect">
            <a:avLst/>
          </a:prstGeom>
          <a:noFill/>
        </p:spPr>
        <p:txBody>
          <a:bodyPr wrap="square" rtlCol="0">
            <a:spAutoFit/>
          </a:bodyPr>
          <a:lstStyle/>
          <a:p>
            <a:pPr algn="ctr"/>
            <a:r>
              <a:rPr lang="en-GB" sz="2800" b="1" dirty="0" smtClean="0"/>
              <a:t>Year 3</a:t>
            </a:r>
          </a:p>
        </p:txBody>
      </p:sp>
      <p:pic>
        <p:nvPicPr>
          <p:cNvPr id="614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6296" t="13674" r="16209" b="6490"/>
          <a:stretch/>
        </p:blipFill>
        <p:spPr bwMode="auto">
          <a:xfrm>
            <a:off x="1475656" y="1583564"/>
            <a:ext cx="6422156" cy="5013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50182529"/>
      </p:ext>
    </p:extLst>
  </p:cSld>
  <p:clrMapOvr>
    <a:masterClrMapping/>
  </p:clrMapOvr>
  <mc:AlternateContent xmlns:mc="http://schemas.openxmlformats.org/markup-compatibility/2006" xmlns:p14="http://schemas.microsoft.com/office/powerpoint/2010/main">
    <mc:Choice Requires="p14">
      <p:transition spd="slow" p14:dur="2000" advTm="19027"/>
    </mc:Choice>
    <mc:Fallback xmlns="">
      <p:transition spd="slow" advTm="19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9512" y="188640"/>
            <a:ext cx="8784976" cy="6408712"/>
          </a:xfrm>
          <a:prstGeom prst="roundRect">
            <a:avLst/>
          </a:prstGeom>
          <a:solidFill>
            <a:schemeClr val="accent1"/>
          </a:solidFill>
          <a:ln w="635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lumMod val="75000"/>
                </a:schemeClr>
              </a:solidFill>
              <a:latin typeface="Arial Rounded MT Bold" panose="020F0704030504030204" pitchFamily="34" charset="0"/>
            </a:endParaRPr>
          </a:p>
        </p:txBody>
      </p:sp>
      <p:sp>
        <p:nvSpPr>
          <p:cNvPr id="3" name="TextBox 2"/>
          <p:cNvSpPr txBox="1"/>
          <p:nvPr/>
        </p:nvSpPr>
        <p:spPr>
          <a:xfrm>
            <a:off x="1331640" y="764704"/>
            <a:ext cx="7344816" cy="369332"/>
          </a:xfrm>
          <a:prstGeom prst="rect">
            <a:avLst/>
          </a:prstGeom>
          <a:solidFill>
            <a:srgbClr val="002060"/>
          </a:solidFill>
        </p:spPr>
        <p:txBody>
          <a:bodyPr wrap="square" rtlCol="0">
            <a:spAutoFit/>
          </a:bodyPr>
          <a:lstStyle/>
          <a:p>
            <a:pPr algn="ctr"/>
            <a:r>
              <a:rPr lang="en-GB" dirty="0" smtClean="0">
                <a:solidFill>
                  <a:schemeClr val="bg1"/>
                </a:solidFill>
                <a:latin typeface="Comic Sans MS" panose="030F0702030302020204" pitchFamily="66" charset="0"/>
              </a:rPr>
              <a:t>What will my child learn?</a:t>
            </a:r>
            <a:endParaRPr lang="en-GB" dirty="0">
              <a:solidFill>
                <a:schemeClr val="bg1"/>
              </a:solidFill>
              <a:latin typeface="Comic Sans MS" panose="030F0702030302020204" pitchFamily="66" charset="0"/>
            </a:endParaRPr>
          </a:p>
        </p:txBody>
      </p:sp>
      <p:pic>
        <p:nvPicPr>
          <p:cNvPr id="4" name="Picture 3"/>
          <p:cNvPicPr/>
          <p:nvPr/>
        </p:nvPicPr>
        <p:blipFill rotWithShape="1">
          <a:blip r:embed="rId4" cstate="print">
            <a:extLst>
              <a:ext uri="{28A0092B-C50C-407E-A947-70E740481C1C}">
                <a14:useLocalDpi xmlns:a14="http://schemas.microsoft.com/office/drawing/2010/main" val="0"/>
              </a:ext>
            </a:extLst>
          </a:blip>
          <a:srcRect r="57017"/>
          <a:stretch/>
        </p:blipFill>
        <p:spPr bwMode="auto">
          <a:xfrm>
            <a:off x="651620" y="589330"/>
            <a:ext cx="680020" cy="720080"/>
          </a:xfrm>
          <a:prstGeom prst="rect">
            <a:avLst/>
          </a:prstGeom>
          <a:noFill/>
          <a:ln w="38100">
            <a:solidFill>
              <a:schemeClr val="accent1">
                <a:shade val="50000"/>
              </a:schemeClr>
            </a:solidFill>
          </a:ln>
          <a:extLst>
            <a:ext uri="{53640926-AAD7-44D8-BBD7-CCE9431645EC}">
              <a14:shadowObscured xmlns:a14="http://schemas.microsoft.com/office/drawing/2010/main"/>
            </a:ext>
          </a:extLst>
        </p:spPr>
      </p:pic>
      <p:sp>
        <p:nvSpPr>
          <p:cNvPr id="5" name="TextBox 4"/>
          <p:cNvSpPr txBox="1"/>
          <p:nvPr/>
        </p:nvSpPr>
        <p:spPr>
          <a:xfrm>
            <a:off x="371457" y="1047800"/>
            <a:ext cx="8436358" cy="523220"/>
          </a:xfrm>
          <a:prstGeom prst="rect">
            <a:avLst/>
          </a:prstGeom>
          <a:noFill/>
        </p:spPr>
        <p:txBody>
          <a:bodyPr wrap="square" rtlCol="0">
            <a:spAutoFit/>
          </a:bodyPr>
          <a:lstStyle/>
          <a:p>
            <a:pPr algn="ctr"/>
            <a:r>
              <a:rPr lang="en-GB" sz="2800" b="1" dirty="0" smtClean="0"/>
              <a:t>Year 3</a:t>
            </a:r>
          </a:p>
        </p:txBody>
      </p:sp>
      <p:pic>
        <p:nvPicPr>
          <p:cNvPr id="1331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6169" t="17900" r="27672" b="12847"/>
          <a:stretch/>
        </p:blipFill>
        <p:spPr bwMode="auto">
          <a:xfrm>
            <a:off x="3115196" y="1543938"/>
            <a:ext cx="3403600" cy="5065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02897136"/>
      </p:ext>
    </p:extLst>
  </p:cSld>
  <p:clrMapOvr>
    <a:masterClrMapping/>
  </p:clrMapOvr>
  <mc:AlternateContent xmlns:mc="http://schemas.openxmlformats.org/markup-compatibility/2006" xmlns:p14="http://schemas.microsoft.com/office/powerpoint/2010/main">
    <mc:Choice Requires="p14">
      <p:transition spd="slow" p14:dur="2000" advTm="5548"/>
    </mc:Choice>
    <mc:Fallback xmlns="">
      <p:transition spd="slow" advTm="5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9512" y="188640"/>
            <a:ext cx="8784976" cy="6408712"/>
          </a:xfrm>
          <a:prstGeom prst="roundRect">
            <a:avLst/>
          </a:prstGeom>
          <a:solidFill>
            <a:schemeClr val="accent1"/>
          </a:solidFill>
          <a:ln w="635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lumMod val="75000"/>
                </a:schemeClr>
              </a:solidFill>
              <a:latin typeface="Arial Rounded MT Bold" panose="020F0704030504030204" pitchFamily="34" charset="0"/>
            </a:endParaRPr>
          </a:p>
        </p:txBody>
      </p:sp>
      <p:sp>
        <p:nvSpPr>
          <p:cNvPr id="3" name="TextBox 2"/>
          <p:cNvSpPr txBox="1"/>
          <p:nvPr/>
        </p:nvSpPr>
        <p:spPr>
          <a:xfrm>
            <a:off x="1331640" y="764704"/>
            <a:ext cx="7344816" cy="369332"/>
          </a:xfrm>
          <a:prstGeom prst="rect">
            <a:avLst/>
          </a:prstGeom>
          <a:solidFill>
            <a:srgbClr val="002060"/>
          </a:solidFill>
        </p:spPr>
        <p:txBody>
          <a:bodyPr wrap="square" rtlCol="0">
            <a:spAutoFit/>
          </a:bodyPr>
          <a:lstStyle/>
          <a:p>
            <a:pPr algn="ctr"/>
            <a:r>
              <a:rPr lang="en-GB" dirty="0" smtClean="0">
                <a:solidFill>
                  <a:schemeClr val="bg1"/>
                </a:solidFill>
                <a:latin typeface="Comic Sans MS" panose="030F0702030302020204" pitchFamily="66" charset="0"/>
              </a:rPr>
              <a:t>What will my child learn?</a:t>
            </a:r>
            <a:endParaRPr lang="en-GB" dirty="0">
              <a:solidFill>
                <a:schemeClr val="bg1"/>
              </a:solidFill>
              <a:latin typeface="Comic Sans MS" panose="030F0702030302020204" pitchFamily="66" charset="0"/>
            </a:endParaRPr>
          </a:p>
        </p:txBody>
      </p:sp>
      <p:pic>
        <p:nvPicPr>
          <p:cNvPr id="4" name="Picture 3"/>
          <p:cNvPicPr/>
          <p:nvPr/>
        </p:nvPicPr>
        <p:blipFill rotWithShape="1">
          <a:blip r:embed="rId4" cstate="print">
            <a:extLst>
              <a:ext uri="{28A0092B-C50C-407E-A947-70E740481C1C}">
                <a14:useLocalDpi xmlns:a14="http://schemas.microsoft.com/office/drawing/2010/main" val="0"/>
              </a:ext>
            </a:extLst>
          </a:blip>
          <a:srcRect r="57017"/>
          <a:stretch/>
        </p:blipFill>
        <p:spPr bwMode="auto">
          <a:xfrm>
            <a:off x="651620" y="589330"/>
            <a:ext cx="680020" cy="720080"/>
          </a:xfrm>
          <a:prstGeom prst="rect">
            <a:avLst/>
          </a:prstGeom>
          <a:noFill/>
          <a:ln w="38100">
            <a:solidFill>
              <a:schemeClr val="accent1">
                <a:shade val="50000"/>
              </a:schemeClr>
            </a:solidFill>
          </a:ln>
          <a:extLst>
            <a:ext uri="{53640926-AAD7-44D8-BBD7-CCE9431645EC}">
              <a14:shadowObscured xmlns:a14="http://schemas.microsoft.com/office/drawing/2010/main"/>
            </a:ext>
          </a:extLst>
        </p:spPr>
      </p:pic>
      <p:sp>
        <p:nvSpPr>
          <p:cNvPr id="5" name="TextBox 4"/>
          <p:cNvSpPr txBox="1"/>
          <p:nvPr/>
        </p:nvSpPr>
        <p:spPr>
          <a:xfrm>
            <a:off x="371457" y="1047800"/>
            <a:ext cx="8436358" cy="523220"/>
          </a:xfrm>
          <a:prstGeom prst="rect">
            <a:avLst/>
          </a:prstGeom>
          <a:noFill/>
        </p:spPr>
        <p:txBody>
          <a:bodyPr wrap="square" rtlCol="0">
            <a:spAutoFit/>
          </a:bodyPr>
          <a:lstStyle/>
          <a:p>
            <a:pPr algn="ctr"/>
            <a:r>
              <a:rPr lang="en-GB" sz="2800" b="1" dirty="0" smtClean="0"/>
              <a:t>Year 4</a:t>
            </a:r>
          </a:p>
        </p:txBody>
      </p:sp>
      <p:pic>
        <p:nvPicPr>
          <p:cNvPr id="71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7032" t="13487" r="16352" b="6658"/>
          <a:stretch/>
        </p:blipFill>
        <p:spPr bwMode="auto">
          <a:xfrm>
            <a:off x="1489658" y="1484784"/>
            <a:ext cx="6394710" cy="5070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64304674"/>
      </p:ext>
    </p:extLst>
  </p:cSld>
  <p:clrMapOvr>
    <a:masterClrMapping/>
  </p:clrMapOvr>
  <mc:AlternateContent xmlns:mc="http://schemas.openxmlformats.org/markup-compatibility/2006" xmlns:p14="http://schemas.microsoft.com/office/powerpoint/2010/main">
    <mc:Choice Requires="p14">
      <p:transition spd="slow" p14:dur="2000" advTm="19832"/>
    </mc:Choice>
    <mc:Fallback xmlns="">
      <p:transition spd="slow" advTm="19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9512" y="188640"/>
            <a:ext cx="8784976" cy="6408712"/>
          </a:xfrm>
          <a:prstGeom prst="roundRect">
            <a:avLst/>
          </a:prstGeom>
          <a:solidFill>
            <a:schemeClr val="accent1"/>
          </a:solidFill>
          <a:ln w="635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lumMod val="75000"/>
                </a:schemeClr>
              </a:solidFill>
              <a:latin typeface="Arial Rounded MT Bold" panose="020F0704030504030204" pitchFamily="34" charset="0"/>
            </a:endParaRPr>
          </a:p>
        </p:txBody>
      </p:sp>
      <p:sp>
        <p:nvSpPr>
          <p:cNvPr id="3" name="TextBox 2"/>
          <p:cNvSpPr txBox="1"/>
          <p:nvPr/>
        </p:nvSpPr>
        <p:spPr>
          <a:xfrm>
            <a:off x="1331640" y="764704"/>
            <a:ext cx="7344816" cy="369332"/>
          </a:xfrm>
          <a:prstGeom prst="rect">
            <a:avLst/>
          </a:prstGeom>
          <a:solidFill>
            <a:srgbClr val="002060"/>
          </a:solidFill>
        </p:spPr>
        <p:txBody>
          <a:bodyPr wrap="square" rtlCol="0">
            <a:spAutoFit/>
          </a:bodyPr>
          <a:lstStyle/>
          <a:p>
            <a:pPr algn="ctr"/>
            <a:r>
              <a:rPr lang="en-GB" dirty="0" smtClean="0">
                <a:solidFill>
                  <a:schemeClr val="bg1"/>
                </a:solidFill>
                <a:latin typeface="Comic Sans MS" panose="030F0702030302020204" pitchFamily="66" charset="0"/>
              </a:rPr>
              <a:t>What will my child learn?</a:t>
            </a:r>
            <a:endParaRPr lang="en-GB" dirty="0">
              <a:solidFill>
                <a:schemeClr val="bg1"/>
              </a:solidFill>
              <a:latin typeface="Comic Sans MS" panose="030F0702030302020204" pitchFamily="66" charset="0"/>
            </a:endParaRPr>
          </a:p>
        </p:txBody>
      </p:sp>
      <p:pic>
        <p:nvPicPr>
          <p:cNvPr id="4" name="Picture 3"/>
          <p:cNvPicPr/>
          <p:nvPr/>
        </p:nvPicPr>
        <p:blipFill rotWithShape="1">
          <a:blip r:embed="rId4" cstate="print">
            <a:extLst>
              <a:ext uri="{28A0092B-C50C-407E-A947-70E740481C1C}">
                <a14:useLocalDpi xmlns:a14="http://schemas.microsoft.com/office/drawing/2010/main" val="0"/>
              </a:ext>
            </a:extLst>
          </a:blip>
          <a:srcRect r="57017"/>
          <a:stretch/>
        </p:blipFill>
        <p:spPr bwMode="auto">
          <a:xfrm>
            <a:off x="651620" y="589330"/>
            <a:ext cx="680020" cy="720080"/>
          </a:xfrm>
          <a:prstGeom prst="rect">
            <a:avLst/>
          </a:prstGeom>
          <a:noFill/>
          <a:ln w="38100">
            <a:solidFill>
              <a:schemeClr val="accent1">
                <a:shade val="50000"/>
              </a:schemeClr>
            </a:solidFill>
          </a:ln>
          <a:extLst>
            <a:ext uri="{53640926-AAD7-44D8-BBD7-CCE9431645EC}">
              <a14:shadowObscured xmlns:a14="http://schemas.microsoft.com/office/drawing/2010/main"/>
            </a:ext>
          </a:extLst>
        </p:spPr>
      </p:pic>
      <p:sp>
        <p:nvSpPr>
          <p:cNvPr id="5" name="TextBox 4"/>
          <p:cNvSpPr txBox="1"/>
          <p:nvPr/>
        </p:nvSpPr>
        <p:spPr>
          <a:xfrm>
            <a:off x="371457" y="1047800"/>
            <a:ext cx="8436358" cy="523220"/>
          </a:xfrm>
          <a:prstGeom prst="rect">
            <a:avLst/>
          </a:prstGeom>
          <a:noFill/>
        </p:spPr>
        <p:txBody>
          <a:bodyPr wrap="square" rtlCol="0">
            <a:spAutoFit/>
          </a:bodyPr>
          <a:lstStyle/>
          <a:p>
            <a:pPr algn="ctr"/>
            <a:r>
              <a:rPr lang="en-GB" sz="2800" b="1" dirty="0" smtClean="0"/>
              <a:t>Year 4</a:t>
            </a:r>
          </a:p>
        </p:txBody>
      </p:sp>
      <p:pic>
        <p:nvPicPr>
          <p:cNvPr id="1433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3956" t="13599" r="24088" b="21348"/>
          <a:stretch/>
        </p:blipFill>
        <p:spPr bwMode="auto">
          <a:xfrm>
            <a:off x="1763688" y="1772816"/>
            <a:ext cx="5688632" cy="4004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5941284"/>
      </p:ext>
    </p:extLst>
  </p:cSld>
  <p:clrMapOvr>
    <a:masterClrMapping/>
  </p:clrMapOvr>
  <mc:AlternateContent xmlns:mc="http://schemas.openxmlformats.org/markup-compatibility/2006" xmlns:p14="http://schemas.microsoft.com/office/powerpoint/2010/main">
    <mc:Choice Requires="p14">
      <p:transition spd="slow" p14:dur="2000" advTm="6439"/>
    </mc:Choice>
    <mc:Fallback xmlns="">
      <p:transition spd="slow" advTm="6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9512" y="188640"/>
            <a:ext cx="8784976" cy="6408712"/>
          </a:xfrm>
          <a:prstGeom prst="roundRect">
            <a:avLst/>
          </a:prstGeom>
          <a:solidFill>
            <a:schemeClr val="accent1"/>
          </a:solidFill>
          <a:ln w="635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lumMod val="75000"/>
                </a:schemeClr>
              </a:solidFill>
              <a:latin typeface="Arial Rounded MT Bold" panose="020F0704030504030204" pitchFamily="34" charset="0"/>
            </a:endParaRPr>
          </a:p>
        </p:txBody>
      </p:sp>
      <p:sp>
        <p:nvSpPr>
          <p:cNvPr id="3" name="TextBox 2"/>
          <p:cNvSpPr txBox="1"/>
          <p:nvPr/>
        </p:nvSpPr>
        <p:spPr>
          <a:xfrm>
            <a:off x="1331640" y="395372"/>
            <a:ext cx="6912768" cy="369332"/>
          </a:xfrm>
          <a:prstGeom prst="rect">
            <a:avLst/>
          </a:prstGeom>
          <a:solidFill>
            <a:srgbClr val="002060"/>
          </a:solidFill>
        </p:spPr>
        <p:txBody>
          <a:bodyPr wrap="square" rtlCol="0">
            <a:spAutoFit/>
          </a:bodyPr>
          <a:lstStyle/>
          <a:p>
            <a:pPr algn="ctr"/>
            <a:r>
              <a:rPr lang="en-GB" dirty="0" smtClean="0">
                <a:solidFill>
                  <a:schemeClr val="bg1"/>
                </a:solidFill>
                <a:latin typeface="Comic Sans MS" panose="030F0702030302020204" pitchFamily="66" charset="0"/>
              </a:rPr>
              <a:t>What will my child learn?</a:t>
            </a:r>
            <a:endParaRPr lang="en-GB" dirty="0">
              <a:solidFill>
                <a:schemeClr val="bg1"/>
              </a:solidFill>
              <a:latin typeface="Comic Sans MS" panose="030F0702030302020204" pitchFamily="66" charset="0"/>
            </a:endParaRPr>
          </a:p>
        </p:txBody>
      </p:sp>
      <p:pic>
        <p:nvPicPr>
          <p:cNvPr id="4" name="Picture 3"/>
          <p:cNvPicPr/>
          <p:nvPr/>
        </p:nvPicPr>
        <p:blipFill rotWithShape="1">
          <a:blip r:embed="rId4" cstate="print">
            <a:extLst>
              <a:ext uri="{28A0092B-C50C-407E-A947-70E740481C1C}">
                <a14:useLocalDpi xmlns:a14="http://schemas.microsoft.com/office/drawing/2010/main" val="0"/>
              </a:ext>
            </a:extLst>
          </a:blip>
          <a:srcRect r="57017"/>
          <a:stretch/>
        </p:blipFill>
        <p:spPr bwMode="auto">
          <a:xfrm>
            <a:off x="899592" y="219998"/>
            <a:ext cx="680020" cy="720080"/>
          </a:xfrm>
          <a:prstGeom prst="rect">
            <a:avLst/>
          </a:prstGeom>
          <a:noFill/>
          <a:ln w="38100">
            <a:solidFill>
              <a:schemeClr val="accent1">
                <a:shade val="50000"/>
              </a:schemeClr>
            </a:solidFill>
          </a:ln>
          <a:extLst>
            <a:ext uri="{53640926-AAD7-44D8-BBD7-CCE9431645EC}">
              <a14:shadowObscured xmlns:a14="http://schemas.microsoft.com/office/drawing/2010/main"/>
            </a:ext>
          </a:extLst>
        </p:spPr>
      </p:pic>
      <p:sp>
        <p:nvSpPr>
          <p:cNvPr id="5" name="TextBox 4"/>
          <p:cNvSpPr txBox="1"/>
          <p:nvPr/>
        </p:nvSpPr>
        <p:spPr>
          <a:xfrm>
            <a:off x="371457" y="687760"/>
            <a:ext cx="8436358" cy="523220"/>
          </a:xfrm>
          <a:prstGeom prst="rect">
            <a:avLst/>
          </a:prstGeom>
          <a:noFill/>
        </p:spPr>
        <p:txBody>
          <a:bodyPr wrap="square" rtlCol="0">
            <a:spAutoFit/>
          </a:bodyPr>
          <a:lstStyle/>
          <a:p>
            <a:pPr algn="ctr"/>
            <a:r>
              <a:rPr lang="en-GB" sz="2800" b="1" dirty="0" smtClean="0"/>
              <a:t>Year 5</a:t>
            </a:r>
          </a:p>
        </p:txBody>
      </p:sp>
      <p:pic>
        <p:nvPicPr>
          <p:cNvPr id="819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7059" t="16877" r="16108" b="35485"/>
          <a:stretch/>
        </p:blipFill>
        <p:spPr bwMode="auto">
          <a:xfrm>
            <a:off x="1884927" y="1210980"/>
            <a:ext cx="5806194" cy="2736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6799" t="31850" r="16793" b="22184"/>
          <a:stretch/>
        </p:blipFill>
        <p:spPr bwMode="auto">
          <a:xfrm>
            <a:off x="1884927" y="3918261"/>
            <a:ext cx="5806194" cy="2660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58259627"/>
      </p:ext>
    </p:extLst>
  </p:cSld>
  <p:clrMapOvr>
    <a:masterClrMapping/>
  </p:clrMapOvr>
  <mc:AlternateContent xmlns:mc="http://schemas.openxmlformats.org/markup-compatibility/2006" xmlns:p14="http://schemas.microsoft.com/office/powerpoint/2010/main">
    <mc:Choice Requires="p14">
      <p:transition spd="slow" p14:dur="2000" advTm="16810"/>
    </mc:Choice>
    <mc:Fallback xmlns="">
      <p:transition spd="slow" advTm="16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9512" y="188640"/>
            <a:ext cx="8784976" cy="6408712"/>
          </a:xfrm>
          <a:prstGeom prst="roundRect">
            <a:avLst/>
          </a:prstGeom>
          <a:solidFill>
            <a:schemeClr val="accent1"/>
          </a:solidFill>
          <a:ln w="635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lumMod val="75000"/>
                </a:schemeClr>
              </a:solidFill>
              <a:latin typeface="Arial Rounded MT Bold" panose="020F0704030504030204" pitchFamily="34" charset="0"/>
            </a:endParaRPr>
          </a:p>
        </p:txBody>
      </p:sp>
      <p:sp>
        <p:nvSpPr>
          <p:cNvPr id="3" name="TextBox 2"/>
          <p:cNvSpPr txBox="1"/>
          <p:nvPr/>
        </p:nvSpPr>
        <p:spPr>
          <a:xfrm>
            <a:off x="1331640" y="395372"/>
            <a:ext cx="6912768" cy="369332"/>
          </a:xfrm>
          <a:prstGeom prst="rect">
            <a:avLst/>
          </a:prstGeom>
          <a:solidFill>
            <a:srgbClr val="002060"/>
          </a:solidFill>
        </p:spPr>
        <p:txBody>
          <a:bodyPr wrap="square" rtlCol="0">
            <a:spAutoFit/>
          </a:bodyPr>
          <a:lstStyle/>
          <a:p>
            <a:pPr algn="ctr"/>
            <a:r>
              <a:rPr lang="en-GB" dirty="0" smtClean="0">
                <a:solidFill>
                  <a:schemeClr val="bg1"/>
                </a:solidFill>
                <a:latin typeface="Comic Sans MS" panose="030F0702030302020204" pitchFamily="66" charset="0"/>
              </a:rPr>
              <a:t>What will my child learn?</a:t>
            </a:r>
            <a:endParaRPr lang="en-GB" dirty="0">
              <a:solidFill>
                <a:schemeClr val="bg1"/>
              </a:solidFill>
              <a:latin typeface="Comic Sans MS" panose="030F0702030302020204" pitchFamily="66" charset="0"/>
            </a:endParaRPr>
          </a:p>
        </p:txBody>
      </p:sp>
      <p:pic>
        <p:nvPicPr>
          <p:cNvPr id="4" name="Picture 3"/>
          <p:cNvPicPr/>
          <p:nvPr/>
        </p:nvPicPr>
        <p:blipFill rotWithShape="1">
          <a:blip r:embed="rId4" cstate="print">
            <a:extLst>
              <a:ext uri="{28A0092B-C50C-407E-A947-70E740481C1C}">
                <a14:useLocalDpi xmlns:a14="http://schemas.microsoft.com/office/drawing/2010/main" val="0"/>
              </a:ext>
            </a:extLst>
          </a:blip>
          <a:srcRect r="57017"/>
          <a:stretch/>
        </p:blipFill>
        <p:spPr bwMode="auto">
          <a:xfrm>
            <a:off x="899592" y="219998"/>
            <a:ext cx="680020" cy="720080"/>
          </a:xfrm>
          <a:prstGeom prst="rect">
            <a:avLst/>
          </a:prstGeom>
          <a:noFill/>
          <a:ln w="38100">
            <a:solidFill>
              <a:schemeClr val="accent1">
                <a:shade val="50000"/>
              </a:schemeClr>
            </a:solidFill>
          </a:ln>
          <a:extLst>
            <a:ext uri="{53640926-AAD7-44D8-BBD7-CCE9431645EC}">
              <a14:shadowObscured xmlns:a14="http://schemas.microsoft.com/office/drawing/2010/main"/>
            </a:ext>
          </a:extLst>
        </p:spPr>
      </p:pic>
      <p:sp>
        <p:nvSpPr>
          <p:cNvPr id="5" name="TextBox 4"/>
          <p:cNvSpPr txBox="1"/>
          <p:nvPr/>
        </p:nvSpPr>
        <p:spPr>
          <a:xfrm>
            <a:off x="371457" y="687760"/>
            <a:ext cx="8436358" cy="523220"/>
          </a:xfrm>
          <a:prstGeom prst="rect">
            <a:avLst/>
          </a:prstGeom>
          <a:noFill/>
        </p:spPr>
        <p:txBody>
          <a:bodyPr wrap="square" rtlCol="0">
            <a:spAutoFit/>
          </a:bodyPr>
          <a:lstStyle/>
          <a:p>
            <a:pPr algn="ctr"/>
            <a:r>
              <a:rPr lang="en-GB" sz="2800" b="1" dirty="0" smtClean="0"/>
              <a:t>Year 5</a:t>
            </a:r>
          </a:p>
        </p:txBody>
      </p:sp>
      <p:pic>
        <p:nvPicPr>
          <p:cNvPr id="1536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6457" t="16262" r="26017" b="13946"/>
          <a:stretch/>
        </p:blipFill>
        <p:spPr bwMode="auto">
          <a:xfrm>
            <a:off x="2735796" y="1244640"/>
            <a:ext cx="3672408" cy="5235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59575095"/>
      </p:ext>
    </p:extLst>
  </p:cSld>
  <p:clrMapOvr>
    <a:masterClrMapping/>
  </p:clrMapOvr>
  <mc:AlternateContent xmlns:mc="http://schemas.openxmlformats.org/markup-compatibility/2006" xmlns:p14="http://schemas.microsoft.com/office/powerpoint/2010/main">
    <mc:Choice Requires="p14">
      <p:transition spd="slow" p14:dur="2000" advTm="14399"/>
    </mc:Choice>
    <mc:Fallback xmlns="">
      <p:transition spd="slow" advTm="14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9512" y="188640"/>
            <a:ext cx="8784976" cy="6408712"/>
          </a:xfrm>
          <a:prstGeom prst="roundRect">
            <a:avLst/>
          </a:prstGeom>
          <a:solidFill>
            <a:schemeClr val="accent1"/>
          </a:solidFill>
          <a:ln w="635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lumMod val="75000"/>
                </a:schemeClr>
              </a:solidFill>
              <a:latin typeface="Arial Rounded MT Bold" panose="020F0704030504030204" pitchFamily="34" charset="0"/>
            </a:endParaRPr>
          </a:p>
        </p:txBody>
      </p:sp>
      <p:sp>
        <p:nvSpPr>
          <p:cNvPr id="3" name="TextBox 2"/>
          <p:cNvSpPr txBox="1"/>
          <p:nvPr/>
        </p:nvSpPr>
        <p:spPr>
          <a:xfrm>
            <a:off x="1331640" y="395372"/>
            <a:ext cx="6912768" cy="369332"/>
          </a:xfrm>
          <a:prstGeom prst="rect">
            <a:avLst/>
          </a:prstGeom>
          <a:solidFill>
            <a:srgbClr val="002060"/>
          </a:solidFill>
        </p:spPr>
        <p:txBody>
          <a:bodyPr wrap="square" rtlCol="0">
            <a:spAutoFit/>
          </a:bodyPr>
          <a:lstStyle/>
          <a:p>
            <a:pPr algn="ctr"/>
            <a:r>
              <a:rPr lang="en-GB" dirty="0" smtClean="0">
                <a:solidFill>
                  <a:schemeClr val="bg1"/>
                </a:solidFill>
                <a:latin typeface="Comic Sans MS" panose="030F0702030302020204" pitchFamily="66" charset="0"/>
              </a:rPr>
              <a:t>What will my child learn?</a:t>
            </a:r>
            <a:endParaRPr lang="en-GB" dirty="0">
              <a:solidFill>
                <a:schemeClr val="bg1"/>
              </a:solidFill>
              <a:latin typeface="Comic Sans MS" panose="030F0702030302020204" pitchFamily="66" charset="0"/>
            </a:endParaRPr>
          </a:p>
        </p:txBody>
      </p:sp>
      <p:pic>
        <p:nvPicPr>
          <p:cNvPr id="4" name="Picture 3"/>
          <p:cNvPicPr/>
          <p:nvPr/>
        </p:nvPicPr>
        <p:blipFill rotWithShape="1">
          <a:blip r:embed="rId4" cstate="print">
            <a:extLst>
              <a:ext uri="{28A0092B-C50C-407E-A947-70E740481C1C}">
                <a14:useLocalDpi xmlns:a14="http://schemas.microsoft.com/office/drawing/2010/main" val="0"/>
              </a:ext>
            </a:extLst>
          </a:blip>
          <a:srcRect r="57017"/>
          <a:stretch/>
        </p:blipFill>
        <p:spPr bwMode="auto">
          <a:xfrm>
            <a:off x="899592" y="219998"/>
            <a:ext cx="680020" cy="720080"/>
          </a:xfrm>
          <a:prstGeom prst="rect">
            <a:avLst/>
          </a:prstGeom>
          <a:noFill/>
          <a:ln w="38100">
            <a:solidFill>
              <a:schemeClr val="accent1">
                <a:shade val="50000"/>
              </a:schemeClr>
            </a:solidFill>
          </a:ln>
          <a:extLst>
            <a:ext uri="{53640926-AAD7-44D8-BBD7-CCE9431645EC}">
              <a14:shadowObscured xmlns:a14="http://schemas.microsoft.com/office/drawing/2010/main"/>
            </a:ext>
          </a:extLst>
        </p:spPr>
      </p:pic>
      <p:sp>
        <p:nvSpPr>
          <p:cNvPr id="5" name="TextBox 4"/>
          <p:cNvSpPr txBox="1"/>
          <p:nvPr/>
        </p:nvSpPr>
        <p:spPr>
          <a:xfrm>
            <a:off x="371457" y="687760"/>
            <a:ext cx="8436358" cy="523220"/>
          </a:xfrm>
          <a:prstGeom prst="rect">
            <a:avLst/>
          </a:prstGeom>
          <a:noFill/>
        </p:spPr>
        <p:txBody>
          <a:bodyPr wrap="square" rtlCol="0">
            <a:spAutoFit/>
          </a:bodyPr>
          <a:lstStyle/>
          <a:p>
            <a:pPr algn="ctr"/>
            <a:r>
              <a:rPr lang="en-GB" sz="2800" b="1" dirty="0" smtClean="0"/>
              <a:t>Year 6</a:t>
            </a:r>
          </a:p>
        </p:txBody>
      </p:sp>
      <p:pic>
        <p:nvPicPr>
          <p:cNvPr id="92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7126" t="18488" r="16973" b="33696"/>
          <a:stretch/>
        </p:blipFill>
        <p:spPr bwMode="auto">
          <a:xfrm>
            <a:off x="1855726" y="1144396"/>
            <a:ext cx="5616624" cy="2701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5718" t="33098" r="16199" b="18046"/>
          <a:stretch/>
        </p:blipFill>
        <p:spPr bwMode="auto">
          <a:xfrm>
            <a:off x="1856222" y="3820492"/>
            <a:ext cx="5616128" cy="2655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22511100"/>
      </p:ext>
    </p:extLst>
  </p:cSld>
  <p:clrMapOvr>
    <a:masterClrMapping/>
  </p:clrMapOvr>
  <mc:AlternateContent xmlns:mc="http://schemas.openxmlformats.org/markup-compatibility/2006" xmlns:p14="http://schemas.microsoft.com/office/powerpoint/2010/main">
    <mc:Choice Requires="p14">
      <p:transition spd="slow" p14:dur="2000" advTm="10896"/>
    </mc:Choice>
    <mc:Fallback xmlns="">
      <p:transition spd="slow" advTm="10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9512" y="188640"/>
            <a:ext cx="8784976" cy="6408712"/>
          </a:xfrm>
          <a:prstGeom prst="roundRect">
            <a:avLst/>
          </a:prstGeom>
          <a:solidFill>
            <a:schemeClr val="accent1"/>
          </a:solidFill>
          <a:ln w="635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lumMod val="75000"/>
                </a:schemeClr>
              </a:solidFill>
              <a:latin typeface="Arial Rounded MT Bold" panose="020F0704030504030204" pitchFamily="34" charset="0"/>
            </a:endParaRPr>
          </a:p>
        </p:txBody>
      </p:sp>
      <p:sp>
        <p:nvSpPr>
          <p:cNvPr id="3" name="TextBox 2"/>
          <p:cNvSpPr txBox="1"/>
          <p:nvPr/>
        </p:nvSpPr>
        <p:spPr>
          <a:xfrm>
            <a:off x="1331640" y="764704"/>
            <a:ext cx="7344816" cy="369332"/>
          </a:xfrm>
          <a:prstGeom prst="rect">
            <a:avLst/>
          </a:prstGeom>
          <a:solidFill>
            <a:srgbClr val="002060"/>
          </a:solidFill>
        </p:spPr>
        <p:txBody>
          <a:bodyPr wrap="square" rtlCol="0">
            <a:spAutoFit/>
          </a:bodyPr>
          <a:lstStyle/>
          <a:p>
            <a:pPr algn="ctr"/>
            <a:r>
              <a:rPr lang="en-GB" dirty="0" smtClean="0">
                <a:solidFill>
                  <a:schemeClr val="bg1"/>
                </a:solidFill>
                <a:latin typeface="Comic Sans MS" panose="030F0702030302020204" pitchFamily="66" charset="0"/>
              </a:rPr>
              <a:t>What is PSHE?</a:t>
            </a:r>
            <a:endParaRPr lang="en-GB" dirty="0">
              <a:solidFill>
                <a:schemeClr val="bg1"/>
              </a:solidFill>
              <a:latin typeface="Comic Sans MS" panose="030F0702030302020204" pitchFamily="66" charset="0"/>
            </a:endParaRPr>
          </a:p>
        </p:txBody>
      </p:sp>
      <p:pic>
        <p:nvPicPr>
          <p:cNvPr id="4" name="Picture 3"/>
          <p:cNvPicPr/>
          <p:nvPr/>
        </p:nvPicPr>
        <p:blipFill rotWithShape="1">
          <a:blip r:embed="rId4" cstate="print">
            <a:extLst>
              <a:ext uri="{28A0092B-C50C-407E-A947-70E740481C1C}">
                <a14:useLocalDpi xmlns:a14="http://schemas.microsoft.com/office/drawing/2010/main" val="0"/>
              </a:ext>
            </a:extLst>
          </a:blip>
          <a:srcRect r="57017"/>
          <a:stretch/>
        </p:blipFill>
        <p:spPr bwMode="auto">
          <a:xfrm>
            <a:off x="651620" y="589330"/>
            <a:ext cx="680020" cy="720080"/>
          </a:xfrm>
          <a:prstGeom prst="rect">
            <a:avLst/>
          </a:prstGeom>
          <a:noFill/>
          <a:ln w="38100">
            <a:solidFill>
              <a:schemeClr val="accent1">
                <a:shade val="50000"/>
              </a:schemeClr>
            </a:solidFill>
          </a:ln>
          <a:extLst>
            <a:ext uri="{53640926-AAD7-44D8-BBD7-CCE9431645EC}">
              <a14:shadowObscured xmlns:a14="http://schemas.microsoft.com/office/drawing/2010/main"/>
            </a:ext>
          </a:extLst>
        </p:spPr>
      </p:pic>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4979" t="10624" r="46256" b="72311"/>
          <a:stretch/>
        </p:blipFill>
        <p:spPr bwMode="auto">
          <a:xfrm>
            <a:off x="3132739" y="1484784"/>
            <a:ext cx="3742618" cy="1248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91630" y="3068960"/>
            <a:ext cx="7540810" cy="2585323"/>
          </a:xfrm>
          <a:prstGeom prst="rect">
            <a:avLst/>
          </a:prstGeom>
          <a:noFill/>
        </p:spPr>
        <p:txBody>
          <a:bodyPr wrap="square" rtlCol="0">
            <a:spAutoFit/>
          </a:bodyPr>
          <a:lstStyle/>
          <a:p>
            <a:r>
              <a:rPr lang="en-GB" dirty="0" smtClean="0"/>
              <a:t>SCARF is a new scheme which we have started to use to teach PSHE this year. It </a:t>
            </a:r>
            <a:r>
              <a:rPr lang="en-GB" dirty="0"/>
              <a:t>provides a comprehensive spiral curriculum for PSHE education, including mental health and wellbeing</a:t>
            </a:r>
            <a:r>
              <a:rPr lang="en-GB" dirty="0" smtClean="0"/>
              <a:t>.</a:t>
            </a:r>
          </a:p>
          <a:p>
            <a:endParaRPr lang="en-GB" dirty="0"/>
          </a:p>
          <a:p>
            <a:pPr fontAlgn="base"/>
            <a:r>
              <a:rPr lang="en-GB" dirty="0" smtClean="0"/>
              <a:t>We have </a:t>
            </a:r>
            <a:r>
              <a:rPr lang="en-GB" dirty="0"/>
              <a:t>an important part to play in helping kids become well-rounded </a:t>
            </a:r>
            <a:r>
              <a:rPr lang="en-GB" dirty="0" smtClean="0"/>
              <a:t>individuals. </a:t>
            </a:r>
            <a:r>
              <a:rPr lang="en-GB" b="1" dirty="0" smtClean="0"/>
              <a:t>Personal</a:t>
            </a:r>
            <a:r>
              <a:rPr lang="en-GB" b="1" dirty="0"/>
              <a:t>, social and health and economic education, or PSHE</a:t>
            </a:r>
            <a:r>
              <a:rPr lang="en-GB" dirty="0"/>
              <a:t>, aims to give children the knowledge, skills and understanding to lead confident, healthy and independent lives.</a:t>
            </a:r>
          </a:p>
          <a:p>
            <a:endParaRPr lang="en-GB"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84664178"/>
      </p:ext>
    </p:extLst>
  </p:cSld>
  <p:clrMapOvr>
    <a:masterClrMapping/>
  </p:clrMapOvr>
  <mc:AlternateContent xmlns:mc="http://schemas.openxmlformats.org/markup-compatibility/2006" xmlns:p14="http://schemas.microsoft.com/office/powerpoint/2010/main">
    <mc:Choice Requires="p14">
      <p:transition spd="slow" p14:dur="2000" advTm="14606"/>
    </mc:Choice>
    <mc:Fallback xmlns="">
      <p:transition spd="slow" advTm="14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9512" y="188640"/>
            <a:ext cx="8784976" cy="6408712"/>
          </a:xfrm>
          <a:prstGeom prst="roundRect">
            <a:avLst/>
          </a:prstGeom>
          <a:solidFill>
            <a:schemeClr val="accent1"/>
          </a:solidFill>
          <a:ln w="635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lumMod val="75000"/>
                </a:schemeClr>
              </a:solidFill>
              <a:latin typeface="Arial Rounded MT Bold" panose="020F0704030504030204" pitchFamily="34" charset="0"/>
            </a:endParaRPr>
          </a:p>
        </p:txBody>
      </p:sp>
      <p:sp>
        <p:nvSpPr>
          <p:cNvPr id="3" name="TextBox 2"/>
          <p:cNvSpPr txBox="1"/>
          <p:nvPr/>
        </p:nvSpPr>
        <p:spPr>
          <a:xfrm>
            <a:off x="1331640" y="395372"/>
            <a:ext cx="6912768" cy="369332"/>
          </a:xfrm>
          <a:prstGeom prst="rect">
            <a:avLst/>
          </a:prstGeom>
          <a:solidFill>
            <a:srgbClr val="002060"/>
          </a:solidFill>
        </p:spPr>
        <p:txBody>
          <a:bodyPr wrap="square" rtlCol="0">
            <a:spAutoFit/>
          </a:bodyPr>
          <a:lstStyle/>
          <a:p>
            <a:pPr algn="ctr"/>
            <a:r>
              <a:rPr lang="en-GB" dirty="0" smtClean="0">
                <a:solidFill>
                  <a:schemeClr val="bg1"/>
                </a:solidFill>
                <a:latin typeface="Comic Sans MS" panose="030F0702030302020204" pitchFamily="66" charset="0"/>
              </a:rPr>
              <a:t>What will my child learn?</a:t>
            </a:r>
            <a:endParaRPr lang="en-GB" dirty="0">
              <a:solidFill>
                <a:schemeClr val="bg1"/>
              </a:solidFill>
              <a:latin typeface="Comic Sans MS" panose="030F0702030302020204" pitchFamily="66" charset="0"/>
            </a:endParaRPr>
          </a:p>
        </p:txBody>
      </p:sp>
      <p:pic>
        <p:nvPicPr>
          <p:cNvPr id="4" name="Picture 3"/>
          <p:cNvPicPr/>
          <p:nvPr/>
        </p:nvPicPr>
        <p:blipFill rotWithShape="1">
          <a:blip r:embed="rId4" cstate="print">
            <a:extLst>
              <a:ext uri="{28A0092B-C50C-407E-A947-70E740481C1C}">
                <a14:useLocalDpi xmlns:a14="http://schemas.microsoft.com/office/drawing/2010/main" val="0"/>
              </a:ext>
            </a:extLst>
          </a:blip>
          <a:srcRect r="57017"/>
          <a:stretch/>
        </p:blipFill>
        <p:spPr bwMode="auto">
          <a:xfrm>
            <a:off x="899592" y="219998"/>
            <a:ext cx="680020" cy="720080"/>
          </a:xfrm>
          <a:prstGeom prst="rect">
            <a:avLst/>
          </a:prstGeom>
          <a:noFill/>
          <a:ln w="38100">
            <a:solidFill>
              <a:schemeClr val="accent1">
                <a:shade val="50000"/>
              </a:schemeClr>
            </a:solidFill>
          </a:ln>
          <a:extLst>
            <a:ext uri="{53640926-AAD7-44D8-BBD7-CCE9431645EC}">
              <a14:shadowObscured xmlns:a14="http://schemas.microsoft.com/office/drawing/2010/main"/>
            </a:ext>
          </a:extLst>
        </p:spPr>
      </p:pic>
      <p:sp>
        <p:nvSpPr>
          <p:cNvPr id="5" name="TextBox 4"/>
          <p:cNvSpPr txBox="1"/>
          <p:nvPr/>
        </p:nvSpPr>
        <p:spPr>
          <a:xfrm>
            <a:off x="371457" y="687760"/>
            <a:ext cx="8436358" cy="523220"/>
          </a:xfrm>
          <a:prstGeom prst="rect">
            <a:avLst/>
          </a:prstGeom>
          <a:noFill/>
        </p:spPr>
        <p:txBody>
          <a:bodyPr wrap="square" rtlCol="0">
            <a:spAutoFit/>
          </a:bodyPr>
          <a:lstStyle/>
          <a:p>
            <a:pPr algn="ctr"/>
            <a:r>
              <a:rPr lang="en-GB" sz="2800" b="1" dirty="0" smtClean="0"/>
              <a:t>Year 6</a:t>
            </a:r>
          </a:p>
        </p:txBody>
      </p:sp>
      <p:pic>
        <p:nvPicPr>
          <p:cNvPr id="1638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5513" t="13196" r="24814" b="16186"/>
          <a:stretch/>
        </p:blipFill>
        <p:spPr bwMode="auto">
          <a:xfrm>
            <a:off x="1652475" y="1210980"/>
            <a:ext cx="6271097" cy="5012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81908878"/>
      </p:ext>
    </p:extLst>
  </p:cSld>
  <p:clrMapOvr>
    <a:masterClrMapping/>
  </p:clrMapOvr>
  <mc:AlternateContent xmlns:mc="http://schemas.openxmlformats.org/markup-compatibility/2006" xmlns:p14="http://schemas.microsoft.com/office/powerpoint/2010/main">
    <mc:Choice Requires="p14">
      <p:transition spd="slow" p14:dur="2000" advTm="5584"/>
    </mc:Choice>
    <mc:Fallback xmlns="">
      <p:transition spd="slow" advTm="5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9512" y="188640"/>
            <a:ext cx="8784976" cy="6408712"/>
          </a:xfrm>
          <a:prstGeom prst="roundRect">
            <a:avLst/>
          </a:prstGeom>
          <a:solidFill>
            <a:schemeClr val="accent1"/>
          </a:solidFill>
          <a:ln w="635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2">
                    <a:lumMod val="75000"/>
                  </a:schemeClr>
                </a:solidFill>
                <a:latin typeface="Arial Rounded MT Bold" panose="020F0704030504030204" pitchFamily="34" charset="0"/>
              </a:rPr>
              <a:t>When the children reach Year 5 and 6, an outside professional will come in to school to teach elements of the Sex and Relationship Education curriculum. A letter will be sent home to parents prior to this with an overview of what will be taught. </a:t>
            </a:r>
            <a:r>
              <a:rPr lang="en-GB" dirty="0">
                <a:solidFill>
                  <a:schemeClr val="bg2">
                    <a:lumMod val="75000"/>
                  </a:schemeClr>
                </a:solidFill>
                <a:latin typeface="Arial Rounded MT Bold" panose="020F0704030504030204" pitchFamily="34" charset="0"/>
              </a:rPr>
              <a:t>T</a:t>
            </a:r>
            <a:r>
              <a:rPr lang="en-GB" dirty="0" smtClean="0">
                <a:solidFill>
                  <a:schemeClr val="bg2">
                    <a:lumMod val="75000"/>
                  </a:schemeClr>
                </a:solidFill>
                <a:latin typeface="Arial Rounded MT Bold" panose="020F0704030504030204" pitchFamily="34" charset="0"/>
              </a:rPr>
              <a:t>here is one element in which a parent has the right to withdraw their child from (sexual intercourse element). Puberty, reproduction and birth are all discussed and are all elements of the Science National Curriculum. </a:t>
            </a:r>
            <a:endParaRPr lang="en-GB" dirty="0">
              <a:solidFill>
                <a:schemeClr val="bg2">
                  <a:lumMod val="75000"/>
                </a:schemeClr>
              </a:solidFill>
              <a:latin typeface="Arial Rounded MT Bold" panose="020F0704030504030204" pitchFamily="34" charset="0"/>
            </a:endParaRPr>
          </a:p>
        </p:txBody>
      </p:sp>
      <p:sp>
        <p:nvSpPr>
          <p:cNvPr id="3" name="TextBox 2"/>
          <p:cNvSpPr txBox="1"/>
          <p:nvPr/>
        </p:nvSpPr>
        <p:spPr>
          <a:xfrm>
            <a:off x="1331640" y="395372"/>
            <a:ext cx="6912768" cy="369332"/>
          </a:xfrm>
          <a:prstGeom prst="rect">
            <a:avLst/>
          </a:prstGeom>
          <a:solidFill>
            <a:srgbClr val="002060"/>
          </a:solidFill>
        </p:spPr>
        <p:txBody>
          <a:bodyPr wrap="square" rtlCol="0">
            <a:spAutoFit/>
          </a:bodyPr>
          <a:lstStyle/>
          <a:p>
            <a:pPr algn="ctr"/>
            <a:r>
              <a:rPr lang="en-GB" dirty="0" smtClean="0">
                <a:solidFill>
                  <a:schemeClr val="bg1"/>
                </a:solidFill>
                <a:latin typeface="Comic Sans MS" panose="030F0702030302020204" pitchFamily="66" charset="0"/>
              </a:rPr>
              <a:t>What will my child learn?</a:t>
            </a:r>
            <a:endParaRPr lang="en-GB" dirty="0">
              <a:solidFill>
                <a:schemeClr val="bg1"/>
              </a:solidFill>
              <a:latin typeface="Comic Sans MS" panose="030F0702030302020204" pitchFamily="66" charset="0"/>
            </a:endParaRPr>
          </a:p>
        </p:txBody>
      </p:sp>
      <p:pic>
        <p:nvPicPr>
          <p:cNvPr id="4" name="Picture 3"/>
          <p:cNvPicPr/>
          <p:nvPr/>
        </p:nvPicPr>
        <p:blipFill rotWithShape="1">
          <a:blip r:embed="rId4" cstate="print">
            <a:extLst>
              <a:ext uri="{28A0092B-C50C-407E-A947-70E740481C1C}">
                <a14:useLocalDpi xmlns:a14="http://schemas.microsoft.com/office/drawing/2010/main" val="0"/>
              </a:ext>
            </a:extLst>
          </a:blip>
          <a:srcRect r="57017"/>
          <a:stretch/>
        </p:blipFill>
        <p:spPr bwMode="auto">
          <a:xfrm>
            <a:off x="899592" y="219998"/>
            <a:ext cx="680020" cy="720080"/>
          </a:xfrm>
          <a:prstGeom prst="rect">
            <a:avLst/>
          </a:prstGeom>
          <a:noFill/>
          <a:ln w="38100">
            <a:solidFill>
              <a:schemeClr val="accent1">
                <a:shade val="50000"/>
              </a:schemeClr>
            </a:solidFill>
          </a:ln>
          <a:extLst>
            <a:ext uri="{53640926-AAD7-44D8-BBD7-CCE9431645EC}">
              <a14:shadowObscured xmlns:a14="http://schemas.microsoft.com/office/drawing/2010/main"/>
            </a:ext>
          </a:extLst>
        </p:spPr>
      </p:pic>
      <p:sp>
        <p:nvSpPr>
          <p:cNvPr id="5" name="TextBox 4"/>
          <p:cNvSpPr txBox="1"/>
          <p:nvPr/>
        </p:nvSpPr>
        <p:spPr>
          <a:xfrm>
            <a:off x="371457" y="687760"/>
            <a:ext cx="8436358" cy="954107"/>
          </a:xfrm>
          <a:prstGeom prst="rect">
            <a:avLst/>
          </a:prstGeom>
          <a:noFill/>
        </p:spPr>
        <p:txBody>
          <a:bodyPr wrap="square" rtlCol="0">
            <a:spAutoFit/>
          </a:bodyPr>
          <a:lstStyle/>
          <a:p>
            <a:pPr algn="ctr"/>
            <a:r>
              <a:rPr lang="en-GB" sz="2800" b="1" dirty="0" smtClean="0"/>
              <a:t>SRE</a:t>
            </a:r>
          </a:p>
          <a:p>
            <a:pPr algn="ctr"/>
            <a:r>
              <a:rPr lang="en-GB" sz="2800" b="1" dirty="0" smtClean="0"/>
              <a:t>Year 5/6</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69480001"/>
      </p:ext>
    </p:extLst>
  </p:cSld>
  <p:clrMapOvr>
    <a:masterClrMapping/>
  </p:clrMapOvr>
  <mc:AlternateContent xmlns:mc="http://schemas.openxmlformats.org/markup-compatibility/2006" xmlns:p14="http://schemas.microsoft.com/office/powerpoint/2010/main">
    <mc:Choice Requires="p14">
      <p:transition spd="slow" p14:dur="2000" advTm="21547"/>
    </mc:Choice>
    <mc:Fallback xmlns="">
      <p:transition spd="slow" advTm="21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9512" y="188640"/>
            <a:ext cx="8784976" cy="6408712"/>
          </a:xfrm>
          <a:prstGeom prst="roundRect">
            <a:avLst/>
          </a:prstGeom>
          <a:solidFill>
            <a:schemeClr val="accent1"/>
          </a:solidFill>
          <a:ln w="635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chemeClr val="bg2">
                  <a:lumMod val="75000"/>
                </a:schemeClr>
              </a:solidFill>
              <a:latin typeface="Arial Rounded MT Bold" panose="020F0704030504030204" pitchFamily="34" charset="0"/>
            </a:endParaRPr>
          </a:p>
          <a:p>
            <a:pPr algn="ctr"/>
            <a:endParaRPr lang="en-GB" dirty="0">
              <a:solidFill>
                <a:schemeClr val="bg2">
                  <a:lumMod val="75000"/>
                </a:schemeClr>
              </a:solidFill>
              <a:latin typeface="Arial Rounded MT Bold" panose="020F0704030504030204" pitchFamily="34" charset="0"/>
            </a:endParaRPr>
          </a:p>
          <a:p>
            <a:pPr algn="ctr"/>
            <a:endParaRPr lang="en-GB" dirty="0" smtClean="0">
              <a:solidFill>
                <a:schemeClr val="bg2">
                  <a:lumMod val="75000"/>
                </a:schemeClr>
              </a:solidFill>
              <a:latin typeface="Arial Rounded MT Bold" panose="020F0704030504030204" pitchFamily="34" charset="0"/>
            </a:endParaRPr>
          </a:p>
          <a:p>
            <a:pPr algn="ctr"/>
            <a:endParaRPr lang="en-GB" dirty="0">
              <a:solidFill>
                <a:schemeClr val="bg2">
                  <a:lumMod val="75000"/>
                </a:schemeClr>
              </a:solidFill>
              <a:latin typeface="Arial Rounded MT Bold" panose="020F0704030504030204" pitchFamily="34" charset="0"/>
            </a:endParaRPr>
          </a:p>
          <a:p>
            <a:pPr algn="ctr"/>
            <a:endParaRPr lang="en-GB" dirty="0" smtClean="0">
              <a:solidFill>
                <a:schemeClr val="bg2">
                  <a:lumMod val="75000"/>
                </a:schemeClr>
              </a:solidFill>
              <a:latin typeface="Arial Rounded MT Bold" panose="020F0704030504030204" pitchFamily="34" charset="0"/>
            </a:endParaRPr>
          </a:p>
          <a:p>
            <a:pPr algn="ctr"/>
            <a:endParaRPr lang="en-GB" dirty="0">
              <a:solidFill>
                <a:schemeClr val="bg2">
                  <a:lumMod val="75000"/>
                </a:schemeClr>
              </a:solidFill>
              <a:latin typeface="Arial Rounded MT Bold" panose="020F0704030504030204" pitchFamily="34" charset="0"/>
            </a:endParaRPr>
          </a:p>
          <a:p>
            <a:pPr algn="ctr"/>
            <a:endParaRPr lang="en-GB" dirty="0" smtClean="0">
              <a:solidFill>
                <a:schemeClr val="bg2">
                  <a:lumMod val="75000"/>
                </a:schemeClr>
              </a:solidFill>
              <a:latin typeface="Arial Rounded MT Bold" panose="020F0704030504030204" pitchFamily="34" charset="0"/>
            </a:endParaRPr>
          </a:p>
          <a:p>
            <a:pPr algn="ctr"/>
            <a:endParaRPr lang="en-GB" dirty="0">
              <a:solidFill>
                <a:schemeClr val="bg2">
                  <a:lumMod val="75000"/>
                </a:schemeClr>
              </a:solidFill>
              <a:latin typeface="Arial Rounded MT Bold" panose="020F0704030504030204" pitchFamily="34" charset="0"/>
            </a:endParaRPr>
          </a:p>
          <a:p>
            <a:pPr algn="ctr"/>
            <a:endParaRPr lang="en-GB" dirty="0" smtClean="0">
              <a:solidFill>
                <a:schemeClr val="bg2">
                  <a:lumMod val="75000"/>
                </a:schemeClr>
              </a:solidFill>
              <a:latin typeface="Arial Rounded MT Bold" panose="020F0704030504030204" pitchFamily="34" charset="0"/>
            </a:endParaRPr>
          </a:p>
          <a:p>
            <a:pPr algn="ctr"/>
            <a:endParaRPr lang="en-GB" dirty="0">
              <a:solidFill>
                <a:schemeClr val="bg2">
                  <a:lumMod val="75000"/>
                </a:schemeClr>
              </a:solidFill>
              <a:latin typeface="Arial Rounded MT Bold" panose="020F0704030504030204" pitchFamily="34" charset="0"/>
            </a:endParaRPr>
          </a:p>
          <a:p>
            <a:pPr algn="ctr"/>
            <a:endParaRPr lang="en-GB" dirty="0" smtClean="0">
              <a:solidFill>
                <a:schemeClr val="bg2">
                  <a:lumMod val="75000"/>
                </a:schemeClr>
              </a:solidFill>
              <a:latin typeface="Arial Rounded MT Bold" panose="020F0704030504030204" pitchFamily="34" charset="0"/>
            </a:endParaRPr>
          </a:p>
          <a:p>
            <a:pPr algn="ctr"/>
            <a:endParaRPr lang="en-GB" dirty="0">
              <a:solidFill>
                <a:schemeClr val="bg2">
                  <a:lumMod val="75000"/>
                </a:schemeClr>
              </a:solidFill>
              <a:latin typeface="Arial Rounded MT Bold" panose="020F0704030504030204" pitchFamily="34" charset="0"/>
            </a:endParaRPr>
          </a:p>
          <a:p>
            <a:pPr algn="ctr"/>
            <a:endParaRPr lang="en-GB" dirty="0" smtClean="0">
              <a:solidFill>
                <a:schemeClr val="bg2">
                  <a:lumMod val="75000"/>
                </a:schemeClr>
              </a:solidFill>
              <a:latin typeface="Arial Rounded MT Bold" panose="020F0704030504030204" pitchFamily="34" charset="0"/>
            </a:endParaRPr>
          </a:p>
          <a:p>
            <a:pPr algn="ctr"/>
            <a:r>
              <a:rPr lang="en-GB" dirty="0" smtClean="0">
                <a:solidFill>
                  <a:schemeClr val="bg2">
                    <a:lumMod val="75000"/>
                  </a:schemeClr>
                </a:solidFill>
                <a:latin typeface="Arial Rounded MT Bold" panose="020F0704030504030204" pitchFamily="34" charset="0"/>
              </a:rPr>
              <a:t>Please visit our school website for further information.</a:t>
            </a:r>
          </a:p>
          <a:p>
            <a:pPr algn="ctr"/>
            <a:endParaRPr lang="en-GB" dirty="0">
              <a:solidFill>
                <a:schemeClr val="bg2">
                  <a:lumMod val="75000"/>
                </a:schemeClr>
              </a:solidFill>
              <a:latin typeface="Arial Rounded MT Bold" panose="020F0704030504030204" pitchFamily="34" charset="0"/>
            </a:endParaRPr>
          </a:p>
          <a:p>
            <a:pPr algn="ctr"/>
            <a:r>
              <a:rPr lang="en-GB" dirty="0" smtClean="0">
                <a:solidFill>
                  <a:schemeClr val="bg2">
                    <a:lumMod val="75000"/>
                  </a:schemeClr>
                </a:solidFill>
                <a:latin typeface="Arial Rounded MT Bold" panose="020F0704030504030204" pitchFamily="34" charset="0"/>
              </a:rPr>
              <a:t>This presentation has been created to consult with our parents with the development of our PSHE curriculum. We have provided resources to inform parents of what some lessons might look like and to reassure parents in the content that is being taught. Our overall goal in our teaching of PSHE is to keep our children safe and healthy. If you have any questions about anything set out, please email school at:</a:t>
            </a:r>
          </a:p>
          <a:p>
            <a:pPr algn="ctr"/>
            <a:endParaRPr lang="en-GB" dirty="0">
              <a:solidFill>
                <a:schemeClr val="bg2">
                  <a:lumMod val="75000"/>
                </a:schemeClr>
              </a:solidFill>
              <a:latin typeface="Arial Rounded MT Bold" panose="020F0704030504030204" pitchFamily="34" charset="0"/>
            </a:endParaRPr>
          </a:p>
          <a:p>
            <a:pPr algn="ctr"/>
            <a:r>
              <a:rPr lang="en-GB" dirty="0" smtClean="0">
                <a:solidFill>
                  <a:schemeClr val="bg2">
                    <a:lumMod val="75000"/>
                  </a:schemeClr>
                </a:solidFill>
                <a:latin typeface="Arial Rounded MT Bold" panose="020F0704030504030204" pitchFamily="34" charset="0"/>
              </a:rPr>
              <a:t>lthackway@boarshawprimary.co.uk </a:t>
            </a:r>
          </a:p>
          <a:p>
            <a:pPr algn="ctr"/>
            <a:endParaRPr lang="en-GB" dirty="0" smtClean="0">
              <a:solidFill>
                <a:schemeClr val="bg2">
                  <a:lumMod val="75000"/>
                </a:schemeClr>
              </a:solidFill>
              <a:latin typeface="Arial Rounded MT Bold" panose="020F0704030504030204" pitchFamily="34" charset="0"/>
            </a:endParaRPr>
          </a:p>
          <a:p>
            <a:pPr algn="ctr"/>
            <a:endParaRPr lang="en-GB" dirty="0">
              <a:solidFill>
                <a:schemeClr val="bg2">
                  <a:lumMod val="75000"/>
                </a:schemeClr>
              </a:solidFill>
              <a:latin typeface="Arial Rounded MT Bold" panose="020F0704030504030204" pitchFamily="34" charset="0"/>
            </a:endParaRPr>
          </a:p>
          <a:p>
            <a:pPr algn="ctr"/>
            <a:r>
              <a:rPr lang="en-GB" dirty="0" smtClean="0">
                <a:solidFill>
                  <a:schemeClr val="bg2">
                    <a:lumMod val="75000"/>
                  </a:schemeClr>
                </a:solidFill>
                <a:latin typeface="Arial Rounded MT Bold" panose="020F0704030504030204" pitchFamily="34" charset="0"/>
              </a:rPr>
              <a:t> </a:t>
            </a:r>
            <a:endParaRPr lang="en-GB" dirty="0">
              <a:solidFill>
                <a:schemeClr val="bg2">
                  <a:lumMod val="75000"/>
                </a:schemeClr>
              </a:solidFill>
              <a:latin typeface="Arial Rounded MT Bold" panose="020F0704030504030204" pitchFamily="34" charset="0"/>
            </a:endParaRPr>
          </a:p>
        </p:txBody>
      </p:sp>
      <p:sp>
        <p:nvSpPr>
          <p:cNvPr id="3" name="TextBox 2"/>
          <p:cNvSpPr txBox="1"/>
          <p:nvPr/>
        </p:nvSpPr>
        <p:spPr>
          <a:xfrm>
            <a:off x="1331640" y="395372"/>
            <a:ext cx="6912768" cy="369332"/>
          </a:xfrm>
          <a:prstGeom prst="rect">
            <a:avLst/>
          </a:prstGeom>
          <a:solidFill>
            <a:srgbClr val="002060"/>
          </a:solidFill>
        </p:spPr>
        <p:txBody>
          <a:bodyPr wrap="square" rtlCol="0">
            <a:spAutoFit/>
          </a:bodyPr>
          <a:lstStyle/>
          <a:p>
            <a:pPr algn="ctr"/>
            <a:r>
              <a:rPr lang="en-GB" dirty="0" smtClean="0">
                <a:solidFill>
                  <a:schemeClr val="bg1"/>
                </a:solidFill>
                <a:latin typeface="Comic Sans MS" panose="030F0702030302020204" pitchFamily="66" charset="0"/>
              </a:rPr>
              <a:t>Thank you</a:t>
            </a:r>
            <a:endParaRPr lang="en-GB" dirty="0">
              <a:solidFill>
                <a:schemeClr val="bg1"/>
              </a:solidFill>
              <a:latin typeface="Comic Sans MS" panose="030F0702030302020204" pitchFamily="66" charset="0"/>
            </a:endParaRPr>
          </a:p>
        </p:txBody>
      </p:sp>
      <p:pic>
        <p:nvPicPr>
          <p:cNvPr id="4" name="Picture 3"/>
          <p:cNvPicPr/>
          <p:nvPr/>
        </p:nvPicPr>
        <p:blipFill rotWithShape="1">
          <a:blip r:embed="rId4" cstate="print">
            <a:extLst>
              <a:ext uri="{28A0092B-C50C-407E-A947-70E740481C1C}">
                <a14:useLocalDpi xmlns:a14="http://schemas.microsoft.com/office/drawing/2010/main" val="0"/>
              </a:ext>
            </a:extLst>
          </a:blip>
          <a:srcRect r="57017"/>
          <a:stretch/>
        </p:blipFill>
        <p:spPr bwMode="auto">
          <a:xfrm>
            <a:off x="3221850" y="836712"/>
            <a:ext cx="3132348" cy="2412268"/>
          </a:xfrm>
          <a:prstGeom prst="rect">
            <a:avLst/>
          </a:prstGeom>
          <a:noFill/>
          <a:ln w="38100">
            <a:solidFill>
              <a:schemeClr val="accent1">
                <a:shade val="50000"/>
              </a:schemeClr>
            </a:solidFill>
          </a:ln>
          <a:extLst>
            <a:ext uri="{53640926-AAD7-44D8-BBD7-CCE9431645EC}">
              <a14:shadowObscured xmlns:a14="http://schemas.microsoft.com/office/drawing/2010/main"/>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95824866"/>
      </p:ext>
    </p:extLst>
  </p:cSld>
  <p:clrMapOvr>
    <a:masterClrMapping/>
  </p:clrMapOvr>
  <mc:AlternateContent xmlns:mc="http://schemas.openxmlformats.org/markup-compatibility/2006" xmlns:p14="http://schemas.microsoft.com/office/powerpoint/2010/main">
    <mc:Choice Requires="p14">
      <p:transition spd="slow" p14:dur="2000" advTm="22658"/>
    </mc:Choice>
    <mc:Fallback xmlns="">
      <p:transition spd="slow" advTm="22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9512" y="188640"/>
            <a:ext cx="8784976" cy="6408712"/>
          </a:xfrm>
          <a:prstGeom prst="roundRect">
            <a:avLst/>
          </a:prstGeom>
          <a:solidFill>
            <a:schemeClr val="accent1"/>
          </a:solidFill>
          <a:ln w="635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lumMod val="75000"/>
                </a:schemeClr>
              </a:solidFill>
              <a:latin typeface="Arial Rounded MT Bold" panose="020F0704030504030204" pitchFamily="34" charset="0"/>
            </a:endParaRPr>
          </a:p>
        </p:txBody>
      </p:sp>
      <p:sp>
        <p:nvSpPr>
          <p:cNvPr id="3" name="TextBox 2"/>
          <p:cNvSpPr txBox="1"/>
          <p:nvPr/>
        </p:nvSpPr>
        <p:spPr>
          <a:xfrm>
            <a:off x="1331640" y="764704"/>
            <a:ext cx="7344816" cy="369332"/>
          </a:xfrm>
          <a:prstGeom prst="rect">
            <a:avLst/>
          </a:prstGeom>
          <a:solidFill>
            <a:srgbClr val="002060"/>
          </a:solidFill>
        </p:spPr>
        <p:txBody>
          <a:bodyPr wrap="square" rtlCol="0">
            <a:spAutoFit/>
          </a:bodyPr>
          <a:lstStyle/>
          <a:p>
            <a:pPr algn="ctr"/>
            <a:r>
              <a:rPr lang="en-GB" dirty="0" smtClean="0">
                <a:solidFill>
                  <a:schemeClr val="bg1"/>
                </a:solidFill>
                <a:latin typeface="Comic Sans MS" panose="030F0702030302020204" pitchFamily="66" charset="0"/>
              </a:rPr>
              <a:t>Understanding Relationships Education?</a:t>
            </a:r>
            <a:endParaRPr lang="en-GB" dirty="0">
              <a:solidFill>
                <a:schemeClr val="bg1"/>
              </a:solidFill>
              <a:latin typeface="Comic Sans MS" panose="030F0702030302020204" pitchFamily="66" charset="0"/>
            </a:endParaRPr>
          </a:p>
        </p:txBody>
      </p:sp>
      <p:pic>
        <p:nvPicPr>
          <p:cNvPr id="4" name="Picture 3"/>
          <p:cNvPicPr/>
          <p:nvPr/>
        </p:nvPicPr>
        <p:blipFill rotWithShape="1">
          <a:blip r:embed="rId4" cstate="print">
            <a:extLst>
              <a:ext uri="{28A0092B-C50C-407E-A947-70E740481C1C}">
                <a14:useLocalDpi xmlns:a14="http://schemas.microsoft.com/office/drawing/2010/main" val="0"/>
              </a:ext>
            </a:extLst>
          </a:blip>
          <a:srcRect r="57017"/>
          <a:stretch/>
        </p:blipFill>
        <p:spPr bwMode="auto">
          <a:xfrm>
            <a:off x="651620" y="589330"/>
            <a:ext cx="680020" cy="720080"/>
          </a:xfrm>
          <a:prstGeom prst="rect">
            <a:avLst/>
          </a:prstGeom>
          <a:noFill/>
          <a:ln w="38100">
            <a:solidFill>
              <a:schemeClr val="accent1">
                <a:shade val="50000"/>
              </a:schemeClr>
            </a:solidFill>
          </a:ln>
          <a:extLst>
            <a:ext uri="{53640926-AAD7-44D8-BBD7-CCE9431645EC}">
              <a14:shadowObscured xmlns:a14="http://schemas.microsoft.com/office/drawing/2010/main"/>
            </a:ext>
          </a:extLst>
        </p:spPr>
      </p:pic>
      <p:sp>
        <p:nvSpPr>
          <p:cNvPr id="5" name="TextBox 4"/>
          <p:cNvSpPr txBox="1"/>
          <p:nvPr/>
        </p:nvSpPr>
        <p:spPr>
          <a:xfrm>
            <a:off x="986570" y="1412776"/>
            <a:ext cx="7689886" cy="4524315"/>
          </a:xfrm>
          <a:prstGeom prst="rect">
            <a:avLst/>
          </a:prstGeom>
          <a:noFill/>
        </p:spPr>
        <p:txBody>
          <a:bodyPr wrap="square" rtlCol="0">
            <a:spAutoFit/>
          </a:bodyPr>
          <a:lstStyle/>
          <a:p>
            <a:endParaRPr lang="en-GB" dirty="0"/>
          </a:p>
          <a:p>
            <a:r>
              <a:rPr lang="en-GB" dirty="0" smtClean="0"/>
              <a:t>We </a:t>
            </a:r>
            <a:r>
              <a:rPr lang="en-GB" dirty="0"/>
              <a:t>want all children to grow up healthy, happy, safe, and able to manage the challenges and opportunities of modern Britain. F</a:t>
            </a:r>
            <a:r>
              <a:rPr lang="en-GB" dirty="0" smtClean="0"/>
              <a:t>rom </a:t>
            </a:r>
            <a:r>
              <a:rPr lang="en-GB" dirty="0"/>
              <a:t>September 2020, all primary age children will be taught Relationships and Health Education. </a:t>
            </a:r>
            <a:endParaRPr lang="en-GB" dirty="0" smtClean="0"/>
          </a:p>
          <a:p>
            <a:endParaRPr lang="en-GB" dirty="0"/>
          </a:p>
          <a:p>
            <a:endParaRPr lang="en-GB" dirty="0"/>
          </a:p>
          <a:p>
            <a:r>
              <a:rPr lang="en-GB" dirty="0" smtClean="0"/>
              <a:t>Relationships </a:t>
            </a:r>
            <a:r>
              <a:rPr lang="en-GB" dirty="0"/>
              <a:t>Education will put in place the building blocks needed for positive and safe relationships, including with family, friends and online. </a:t>
            </a:r>
          </a:p>
          <a:p>
            <a:endParaRPr lang="en-GB" dirty="0" smtClean="0"/>
          </a:p>
          <a:p>
            <a:r>
              <a:rPr lang="en-GB" dirty="0" smtClean="0"/>
              <a:t>Your </a:t>
            </a:r>
            <a:r>
              <a:rPr lang="en-GB" dirty="0"/>
              <a:t>child will be taught what a relationship is, what friendship is, what family means and who can support them. In an age-appropriate way, </a:t>
            </a:r>
            <a:r>
              <a:rPr lang="en-GB" dirty="0" smtClean="0"/>
              <a:t>we </a:t>
            </a:r>
            <a:r>
              <a:rPr lang="en-GB" dirty="0"/>
              <a:t>will cover how to treat each other with kindness, consideration and respect. </a:t>
            </a:r>
            <a:endParaRPr lang="en-GB" dirty="0" smtClean="0"/>
          </a:p>
          <a:p>
            <a:endParaRPr lang="en-GB" dirty="0"/>
          </a:p>
          <a:p>
            <a:endParaRPr lang="en-GB" dirty="0" smtClean="0"/>
          </a:p>
          <a:p>
            <a:endParaRPr lang="en-GB" dirty="0"/>
          </a:p>
          <a:p>
            <a:endParaRPr lang="en-GB" dirty="0"/>
          </a:p>
        </p:txBody>
      </p:sp>
      <p:sp>
        <p:nvSpPr>
          <p:cNvPr id="7" name="Rectangle 6"/>
          <p:cNvSpPr/>
          <p:nvPr/>
        </p:nvSpPr>
        <p:spPr>
          <a:xfrm>
            <a:off x="991630" y="4941168"/>
            <a:ext cx="7684826" cy="1200329"/>
          </a:xfrm>
          <a:prstGeom prst="rect">
            <a:avLst/>
          </a:prstGeom>
        </p:spPr>
        <p:txBody>
          <a:bodyPr wrap="square">
            <a:spAutoFit/>
          </a:bodyPr>
          <a:lstStyle/>
          <a:p>
            <a:r>
              <a:rPr lang="en-GB" dirty="0" smtClean="0"/>
              <a:t>Health Education aims to give your child the information they need to make good decisions about their own health and wellbeing, to  recognise issues in themselves and others, and to seek support as early as possible when issues arise. </a:t>
            </a:r>
            <a:endParaRPr lang="en-GB"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195448"/>
      </p:ext>
    </p:extLst>
  </p:cSld>
  <p:clrMapOvr>
    <a:masterClrMapping/>
  </p:clrMapOvr>
  <mc:AlternateContent xmlns:mc="http://schemas.openxmlformats.org/markup-compatibility/2006" xmlns:p14="http://schemas.microsoft.com/office/powerpoint/2010/main">
    <mc:Choice Requires="p14">
      <p:transition spd="slow" p14:dur="2000" advTm="20415"/>
    </mc:Choice>
    <mc:Fallback xmlns="">
      <p:transition spd="slow" advTm="20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9512" y="188640"/>
            <a:ext cx="8784976" cy="6408712"/>
          </a:xfrm>
          <a:prstGeom prst="roundRect">
            <a:avLst/>
          </a:prstGeom>
          <a:solidFill>
            <a:schemeClr val="accent1"/>
          </a:solidFill>
          <a:ln w="635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lumMod val="75000"/>
                </a:schemeClr>
              </a:solidFill>
              <a:latin typeface="Arial Rounded MT Bold" panose="020F0704030504030204" pitchFamily="34" charset="0"/>
            </a:endParaRPr>
          </a:p>
        </p:txBody>
      </p:sp>
      <p:sp>
        <p:nvSpPr>
          <p:cNvPr id="3" name="TextBox 2"/>
          <p:cNvSpPr txBox="1"/>
          <p:nvPr/>
        </p:nvSpPr>
        <p:spPr>
          <a:xfrm>
            <a:off x="1331640" y="764704"/>
            <a:ext cx="7344816" cy="369332"/>
          </a:xfrm>
          <a:prstGeom prst="rect">
            <a:avLst/>
          </a:prstGeom>
          <a:solidFill>
            <a:srgbClr val="002060"/>
          </a:solidFill>
        </p:spPr>
        <p:txBody>
          <a:bodyPr wrap="square" rtlCol="0">
            <a:spAutoFit/>
          </a:bodyPr>
          <a:lstStyle/>
          <a:p>
            <a:pPr algn="ctr"/>
            <a:r>
              <a:rPr lang="en-GB" dirty="0" smtClean="0">
                <a:solidFill>
                  <a:schemeClr val="bg1"/>
                </a:solidFill>
                <a:latin typeface="Comic Sans MS" panose="030F0702030302020204" pitchFamily="66" charset="0"/>
              </a:rPr>
              <a:t>What will my child experience?</a:t>
            </a:r>
            <a:endParaRPr lang="en-GB" dirty="0">
              <a:solidFill>
                <a:schemeClr val="bg1"/>
              </a:solidFill>
              <a:latin typeface="Comic Sans MS" panose="030F0702030302020204" pitchFamily="66" charset="0"/>
            </a:endParaRPr>
          </a:p>
        </p:txBody>
      </p:sp>
      <p:pic>
        <p:nvPicPr>
          <p:cNvPr id="4" name="Picture 3"/>
          <p:cNvPicPr/>
          <p:nvPr/>
        </p:nvPicPr>
        <p:blipFill rotWithShape="1">
          <a:blip r:embed="rId4" cstate="print">
            <a:extLst>
              <a:ext uri="{28A0092B-C50C-407E-A947-70E740481C1C}">
                <a14:useLocalDpi xmlns:a14="http://schemas.microsoft.com/office/drawing/2010/main" val="0"/>
              </a:ext>
            </a:extLst>
          </a:blip>
          <a:srcRect r="57017"/>
          <a:stretch/>
        </p:blipFill>
        <p:spPr bwMode="auto">
          <a:xfrm>
            <a:off x="651620" y="589330"/>
            <a:ext cx="680020" cy="720080"/>
          </a:xfrm>
          <a:prstGeom prst="rect">
            <a:avLst/>
          </a:prstGeom>
          <a:noFill/>
          <a:ln w="38100">
            <a:solidFill>
              <a:schemeClr val="accent1">
                <a:shade val="50000"/>
              </a:schemeClr>
            </a:solidFill>
          </a:ln>
          <a:extLst>
            <a:ext uri="{53640926-AAD7-44D8-BBD7-CCE9431645EC}">
              <a14:shadowObscured xmlns:a14="http://schemas.microsoft.com/office/drawing/2010/main"/>
            </a:ext>
          </a:extLst>
        </p:spPr>
      </p:pic>
      <p:sp>
        <p:nvSpPr>
          <p:cNvPr id="5" name="TextBox 4"/>
          <p:cNvSpPr txBox="1"/>
          <p:nvPr/>
        </p:nvSpPr>
        <p:spPr>
          <a:xfrm>
            <a:off x="353821" y="1287086"/>
            <a:ext cx="8436358" cy="5355312"/>
          </a:xfrm>
          <a:prstGeom prst="rect">
            <a:avLst/>
          </a:prstGeom>
          <a:noFill/>
        </p:spPr>
        <p:txBody>
          <a:bodyPr wrap="square" rtlCol="0">
            <a:spAutoFit/>
          </a:bodyPr>
          <a:lstStyle/>
          <a:p>
            <a:pPr algn="ctr"/>
            <a:r>
              <a:rPr lang="en-GB" dirty="0" smtClean="0"/>
              <a:t>Your child’s experience of PSHE will be fun, engaging and memorable.</a:t>
            </a:r>
          </a:p>
          <a:p>
            <a:r>
              <a:rPr lang="en-GB" dirty="0"/>
              <a:t>In our school, we will deliver RHE – Relationships and Health Education. </a:t>
            </a:r>
            <a:r>
              <a:rPr lang="en-GB" dirty="0" smtClean="0"/>
              <a:t>The </a:t>
            </a:r>
            <a:r>
              <a:rPr lang="en-GB" dirty="0"/>
              <a:t>focus of our curriculum will be ensuring children are taught about respect and making positive choices with regards to all aspects of relationships and health. We believe this is crucial in preparing them for the next stage of their lives and education and will support them in making a positive contribution to society and their community. </a:t>
            </a:r>
          </a:p>
          <a:p>
            <a:pPr algn="ctr"/>
            <a:endParaRPr lang="en-GB" dirty="0"/>
          </a:p>
          <a:p>
            <a:r>
              <a:rPr lang="en-GB" dirty="0"/>
              <a:t>We want the children in our school:</a:t>
            </a:r>
          </a:p>
          <a:p>
            <a:r>
              <a:rPr lang="en-GB" dirty="0"/>
              <a:t>To feel safe</a:t>
            </a:r>
          </a:p>
          <a:p>
            <a:r>
              <a:rPr lang="en-GB" dirty="0"/>
              <a:t>To be kind</a:t>
            </a:r>
          </a:p>
          <a:p>
            <a:r>
              <a:rPr lang="en-GB" dirty="0"/>
              <a:t>To be proud of their identity</a:t>
            </a:r>
          </a:p>
          <a:p>
            <a:r>
              <a:rPr lang="en-GB" dirty="0"/>
              <a:t>To be heard and be able to share their experiences and knowledge demonstrating good levels of understanding</a:t>
            </a:r>
          </a:p>
          <a:p>
            <a:r>
              <a:rPr lang="en-GB" dirty="0"/>
              <a:t>To have the freedom to ask questions</a:t>
            </a:r>
          </a:p>
          <a:p>
            <a:r>
              <a:rPr lang="en-GB" dirty="0"/>
              <a:t>To be knowledgeable and have a clear understanding of diversity</a:t>
            </a:r>
          </a:p>
          <a:p>
            <a:r>
              <a:rPr lang="en-GB" dirty="0"/>
              <a:t>To feel respected and be able to show respect to others</a:t>
            </a:r>
          </a:p>
          <a:p>
            <a:r>
              <a:rPr lang="en-GB" dirty="0"/>
              <a:t>To be prepared for life and the challenges of living in Modern Britain</a:t>
            </a:r>
          </a:p>
          <a:p>
            <a:r>
              <a:rPr lang="en-GB" dirty="0"/>
              <a:t>To be able to celebrate and understand differences</a:t>
            </a:r>
          </a:p>
          <a:p>
            <a:endParaRPr lang="en-GB" dirty="0" smtClean="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34210920"/>
      </p:ext>
    </p:extLst>
  </p:cSld>
  <p:clrMapOvr>
    <a:masterClrMapping/>
  </p:clrMapOvr>
  <mc:AlternateContent xmlns:mc="http://schemas.openxmlformats.org/markup-compatibility/2006" xmlns:p14="http://schemas.microsoft.com/office/powerpoint/2010/main">
    <mc:Choice Requires="p14">
      <p:transition spd="slow" p14:dur="2000" advTm="30738"/>
    </mc:Choice>
    <mc:Fallback xmlns="">
      <p:transition spd="slow" advTm="30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9512" y="188640"/>
            <a:ext cx="8784976" cy="6408712"/>
          </a:xfrm>
          <a:prstGeom prst="roundRect">
            <a:avLst/>
          </a:prstGeom>
          <a:solidFill>
            <a:schemeClr val="accent1"/>
          </a:solidFill>
          <a:ln w="635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lumMod val="75000"/>
                </a:schemeClr>
              </a:solidFill>
              <a:latin typeface="Arial Rounded MT Bold" panose="020F0704030504030204" pitchFamily="34" charset="0"/>
            </a:endParaRPr>
          </a:p>
        </p:txBody>
      </p:sp>
      <p:sp>
        <p:nvSpPr>
          <p:cNvPr id="3" name="TextBox 2"/>
          <p:cNvSpPr txBox="1"/>
          <p:nvPr/>
        </p:nvSpPr>
        <p:spPr>
          <a:xfrm>
            <a:off x="1331640" y="764704"/>
            <a:ext cx="7344816" cy="369332"/>
          </a:xfrm>
          <a:prstGeom prst="rect">
            <a:avLst/>
          </a:prstGeom>
          <a:solidFill>
            <a:srgbClr val="002060"/>
          </a:solidFill>
        </p:spPr>
        <p:txBody>
          <a:bodyPr wrap="square" rtlCol="0">
            <a:spAutoFit/>
          </a:bodyPr>
          <a:lstStyle/>
          <a:p>
            <a:pPr algn="ctr"/>
            <a:r>
              <a:rPr lang="en-GB" dirty="0" smtClean="0">
                <a:solidFill>
                  <a:schemeClr val="bg1"/>
                </a:solidFill>
                <a:latin typeface="Comic Sans MS" panose="030F0702030302020204" pitchFamily="66" charset="0"/>
              </a:rPr>
              <a:t>What will my child learn?</a:t>
            </a:r>
            <a:endParaRPr lang="en-GB" dirty="0">
              <a:solidFill>
                <a:schemeClr val="bg1"/>
              </a:solidFill>
              <a:latin typeface="Comic Sans MS" panose="030F0702030302020204" pitchFamily="66" charset="0"/>
            </a:endParaRPr>
          </a:p>
        </p:txBody>
      </p:sp>
      <p:pic>
        <p:nvPicPr>
          <p:cNvPr id="4" name="Picture 3"/>
          <p:cNvPicPr/>
          <p:nvPr/>
        </p:nvPicPr>
        <p:blipFill rotWithShape="1">
          <a:blip r:embed="rId4" cstate="print">
            <a:extLst>
              <a:ext uri="{28A0092B-C50C-407E-A947-70E740481C1C}">
                <a14:useLocalDpi xmlns:a14="http://schemas.microsoft.com/office/drawing/2010/main" val="0"/>
              </a:ext>
            </a:extLst>
          </a:blip>
          <a:srcRect r="57017"/>
          <a:stretch/>
        </p:blipFill>
        <p:spPr bwMode="auto">
          <a:xfrm>
            <a:off x="651620" y="589330"/>
            <a:ext cx="680020" cy="720080"/>
          </a:xfrm>
          <a:prstGeom prst="rect">
            <a:avLst/>
          </a:prstGeom>
          <a:noFill/>
          <a:ln w="38100">
            <a:solidFill>
              <a:schemeClr val="accent1">
                <a:shade val="50000"/>
              </a:schemeClr>
            </a:solidFill>
          </a:ln>
          <a:extLst>
            <a:ext uri="{53640926-AAD7-44D8-BBD7-CCE9431645EC}">
              <a14:shadowObscured xmlns:a14="http://schemas.microsoft.com/office/drawing/2010/main"/>
            </a:ext>
          </a:extLst>
        </p:spPr>
      </p:pic>
      <p:sp>
        <p:nvSpPr>
          <p:cNvPr id="5" name="TextBox 4"/>
          <p:cNvSpPr txBox="1"/>
          <p:nvPr/>
        </p:nvSpPr>
        <p:spPr>
          <a:xfrm>
            <a:off x="353821" y="1488838"/>
            <a:ext cx="8436358" cy="2308324"/>
          </a:xfrm>
          <a:prstGeom prst="rect">
            <a:avLst/>
          </a:prstGeom>
          <a:noFill/>
        </p:spPr>
        <p:txBody>
          <a:bodyPr wrap="square" rtlCol="0">
            <a:spAutoFit/>
          </a:bodyPr>
          <a:lstStyle/>
          <a:p>
            <a:r>
              <a:rPr lang="en-GB" dirty="0" smtClean="0"/>
              <a:t>For each year group there are 6 themed units:</a:t>
            </a:r>
          </a:p>
          <a:p>
            <a:endParaRPr lang="en-GB" dirty="0"/>
          </a:p>
          <a:p>
            <a:pPr marL="285750" indent="-285750">
              <a:buFont typeface="Arial" panose="020B0604020202020204" pitchFamily="34" charset="0"/>
              <a:buChar char="•"/>
            </a:pPr>
            <a:r>
              <a:rPr lang="en-GB" dirty="0" smtClean="0"/>
              <a:t>Me and my Relationships </a:t>
            </a:r>
          </a:p>
          <a:p>
            <a:pPr marL="285750" indent="-285750">
              <a:buFont typeface="Arial" panose="020B0604020202020204" pitchFamily="34" charset="0"/>
              <a:buChar char="•"/>
            </a:pPr>
            <a:r>
              <a:rPr lang="en-GB" dirty="0" smtClean="0"/>
              <a:t>Valuing Difference</a:t>
            </a:r>
          </a:p>
          <a:p>
            <a:pPr marL="285750" indent="-285750">
              <a:buFont typeface="Arial" panose="020B0604020202020204" pitchFamily="34" charset="0"/>
              <a:buChar char="•"/>
            </a:pPr>
            <a:r>
              <a:rPr lang="en-GB" dirty="0" smtClean="0"/>
              <a:t>Keeping myself safe </a:t>
            </a:r>
          </a:p>
          <a:p>
            <a:pPr marL="285750" indent="-285750">
              <a:buFont typeface="Arial" panose="020B0604020202020204" pitchFamily="34" charset="0"/>
              <a:buChar char="•"/>
            </a:pPr>
            <a:r>
              <a:rPr lang="en-GB" dirty="0" smtClean="0"/>
              <a:t>Rights and Responsibilities </a:t>
            </a:r>
          </a:p>
          <a:p>
            <a:pPr marL="285750" indent="-285750">
              <a:buFont typeface="Arial" panose="020B0604020202020204" pitchFamily="34" charset="0"/>
              <a:buChar char="•"/>
            </a:pPr>
            <a:r>
              <a:rPr lang="en-GB" dirty="0" smtClean="0"/>
              <a:t>Being My Best</a:t>
            </a:r>
          </a:p>
          <a:p>
            <a:pPr marL="285750" indent="-285750">
              <a:buFont typeface="Arial" panose="020B0604020202020204" pitchFamily="34" charset="0"/>
              <a:buChar char="•"/>
            </a:pPr>
            <a:r>
              <a:rPr lang="en-GB" dirty="0" smtClean="0"/>
              <a:t>Growing and Changing </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49419176"/>
      </p:ext>
    </p:extLst>
  </p:cSld>
  <p:clrMapOvr>
    <a:masterClrMapping/>
  </p:clrMapOvr>
  <mc:AlternateContent xmlns:mc="http://schemas.openxmlformats.org/markup-compatibility/2006" xmlns:p14="http://schemas.microsoft.com/office/powerpoint/2010/main">
    <mc:Choice Requires="p14">
      <p:transition spd="slow" p14:dur="2000" advTm="26648"/>
    </mc:Choice>
    <mc:Fallback xmlns="">
      <p:transition spd="slow" advTm="26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1748" y="188516"/>
            <a:ext cx="8784976" cy="6408712"/>
          </a:xfrm>
          <a:prstGeom prst="roundRect">
            <a:avLst/>
          </a:prstGeom>
          <a:solidFill>
            <a:schemeClr val="accent1"/>
          </a:solidFill>
          <a:ln w="635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chemeClr val="bg2">
                  <a:lumMod val="75000"/>
                </a:schemeClr>
              </a:solidFill>
              <a:latin typeface="Arial Rounded MT Bold" panose="020F0704030504030204" pitchFamily="34" charset="0"/>
            </a:endParaRPr>
          </a:p>
          <a:p>
            <a:pPr algn="ctr"/>
            <a:endParaRPr lang="en-GB" dirty="0">
              <a:solidFill>
                <a:schemeClr val="bg2">
                  <a:lumMod val="75000"/>
                </a:schemeClr>
              </a:solidFill>
              <a:latin typeface="Arial Rounded MT Bold" panose="020F0704030504030204" pitchFamily="34" charset="0"/>
            </a:endParaRPr>
          </a:p>
          <a:p>
            <a:pPr algn="ctr"/>
            <a:endParaRPr lang="en-GB" dirty="0" smtClean="0">
              <a:solidFill>
                <a:schemeClr val="bg2">
                  <a:lumMod val="75000"/>
                </a:schemeClr>
              </a:solidFill>
              <a:latin typeface="Arial Rounded MT Bold" panose="020F0704030504030204" pitchFamily="34" charset="0"/>
            </a:endParaRPr>
          </a:p>
          <a:p>
            <a:pPr algn="ctr"/>
            <a:endParaRPr lang="en-GB" dirty="0">
              <a:solidFill>
                <a:schemeClr val="bg2">
                  <a:lumMod val="75000"/>
                </a:schemeClr>
              </a:solidFill>
              <a:latin typeface="Arial Rounded MT Bold" panose="020F0704030504030204" pitchFamily="34" charset="0"/>
            </a:endParaRPr>
          </a:p>
          <a:p>
            <a:pPr algn="ctr"/>
            <a:endParaRPr lang="en-GB" dirty="0" smtClean="0">
              <a:solidFill>
                <a:schemeClr val="bg2">
                  <a:lumMod val="75000"/>
                </a:schemeClr>
              </a:solidFill>
              <a:latin typeface="Arial Rounded MT Bold" panose="020F0704030504030204" pitchFamily="34" charset="0"/>
            </a:endParaRPr>
          </a:p>
          <a:p>
            <a:pPr algn="ctr"/>
            <a:endParaRPr lang="en-GB" dirty="0">
              <a:solidFill>
                <a:schemeClr val="bg2">
                  <a:lumMod val="75000"/>
                </a:schemeClr>
              </a:solidFill>
              <a:latin typeface="Arial Rounded MT Bold" panose="020F0704030504030204" pitchFamily="34" charset="0"/>
            </a:endParaRPr>
          </a:p>
          <a:p>
            <a:pPr algn="ctr"/>
            <a:endParaRPr lang="en-GB" dirty="0" smtClean="0">
              <a:solidFill>
                <a:schemeClr val="bg2">
                  <a:lumMod val="75000"/>
                </a:schemeClr>
              </a:solidFill>
              <a:latin typeface="Arial Rounded MT Bold" panose="020F0704030504030204" pitchFamily="34" charset="0"/>
            </a:endParaRPr>
          </a:p>
          <a:p>
            <a:pPr algn="ctr"/>
            <a:endParaRPr lang="en-GB" dirty="0">
              <a:solidFill>
                <a:schemeClr val="bg2">
                  <a:lumMod val="75000"/>
                </a:schemeClr>
              </a:solidFill>
              <a:latin typeface="Arial Rounded MT Bold" panose="020F0704030504030204" pitchFamily="34" charset="0"/>
            </a:endParaRPr>
          </a:p>
          <a:p>
            <a:pPr algn="ctr"/>
            <a:endParaRPr lang="en-GB" dirty="0" smtClean="0">
              <a:solidFill>
                <a:schemeClr val="bg2">
                  <a:lumMod val="75000"/>
                </a:schemeClr>
              </a:solidFill>
              <a:latin typeface="Arial Rounded MT Bold" panose="020F0704030504030204" pitchFamily="34" charset="0"/>
            </a:endParaRPr>
          </a:p>
          <a:p>
            <a:pPr algn="ctr"/>
            <a:endParaRPr lang="en-GB" dirty="0">
              <a:solidFill>
                <a:schemeClr val="bg2">
                  <a:lumMod val="75000"/>
                </a:schemeClr>
              </a:solidFill>
              <a:latin typeface="Arial Rounded MT Bold" panose="020F0704030504030204" pitchFamily="34" charset="0"/>
            </a:endParaRPr>
          </a:p>
          <a:p>
            <a:pPr algn="ctr"/>
            <a:endParaRPr lang="en-GB" dirty="0" smtClean="0">
              <a:solidFill>
                <a:schemeClr val="bg2">
                  <a:lumMod val="75000"/>
                </a:schemeClr>
              </a:solidFill>
              <a:latin typeface="Arial Rounded MT Bold" panose="020F0704030504030204" pitchFamily="34" charset="0"/>
            </a:endParaRPr>
          </a:p>
          <a:p>
            <a:pPr algn="ctr"/>
            <a:endParaRPr lang="en-GB" dirty="0">
              <a:solidFill>
                <a:schemeClr val="bg2">
                  <a:lumMod val="75000"/>
                </a:schemeClr>
              </a:solidFill>
              <a:latin typeface="Arial Rounded MT Bold" panose="020F0704030504030204" pitchFamily="34" charset="0"/>
            </a:endParaRPr>
          </a:p>
          <a:p>
            <a:pPr algn="ctr"/>
            <a:endParaRPr lang="en-GB" dirty="0" smtClean="0">
              <a:solidFill>
                <a:schemeClr val="bg2">
                  <a:lumMod val="75000"/>
                </a:schemeClr>
              </a:solidFill>
              <a:latin typeface="Arial Rounded MT Bold" panose="020F0704030504030204" pitchFamily="34" charset="0"/>
            </a:endParaRPr>
          </a:p>
          <a:p>
            <a:pPr algn="ctr"/>
            <a:endParaRPr lang="en-GB" dirty="0">
              <a:solidFill>
                <a:schemeClr val="bg2">
                  <a:lumMod val="75000"/>
                </a:schemeClr>
              </a:solidFill>
              <a:latin typeface="Arial Rounded MT Bold" panose="020F0704030504030204" pitchFamily="34" charset="0"/>
            </a:endParaRPr>
          </a:p>
          <a:p>
            <a:pPr algn="ctr"/>
            <a:endParaRPr lang="en-GB" dirty="0" smtClean="0">
              <a:solidFill>
                <a:schemeClr val="bg2">
                  <a:lumMod val="75000"/>
                </a:schemeClr>
              </a:solidFill>
              <a:latin typeface="Arial Rounded MT Bold" panose="020F0704030504030204" pitchFamily="34" charset="0"/>
            </a:endParaRPr>
          </a:p>
          <a:p>
            <a:pPr algn="ctr"/>
            <a:endParaRPr lang="en-GB" dirty="0">
              <a:solidFill>
                <a:schemeClr val="bg2">
                  <a:lumMod val="75000"/>
                </a:schemeClr>
              </a:solidFill>
              <a:latin typeface="Arial Rounded MT Bold" panose="020F0704030504030204" pitchFamily="34" charset="0"/>
            </a:endParaRPr>
          </a:p>
          <a:p>
            <a:pPr algn="ctr"/>
            <a:endParaRPr lang="en-GB" dirty="0" smtClean="0">
              <a:solidFill>
                <a:schemeClr val="bg2">
                  <a:lumMod val="75000"/>
                </a:schemeClr>
              </a:solidFill>
              <a:latin typeface="Arial Rounded MT Bold" panose="020F0704030504030204" pitchFamily="34" charset="0"/>
            </a:endParaRPr>
          </a:p>
          <a:p>
            <a:pPr algn="ctr"/>
            <a:r>
              <a:rPr lang="en-GB" dirty="0" smtClean="0">
                <a:solidFill>
                  <a:schemeClr val="bg2">
                    <a:lumMod val="75000"/>
                  </a:schemeClr>
                </a:solidFill>
                <a:latin typeface="Arial Rounded MT Bold" panose="020F0704030504030204" pitchFamily="34" charset="0"/>
              </a:rPr>
              <a:t>Click on the link below to watch a parent video about how to talk to your child about gender.</a:t>
            </a:r>
            <a:endParaRPr lang="en-GB" dirty="0">
              <a:solidFill>
                <a:schemeClr val="bg2">
                  <a:lumMod val="75000"/>
                </a:schemeClr>
              </a:solidFill>
              <a:latin typeface="Arial Rounded MT Bold" panose="020F0704030504030204" pitchFamily="34" charset="0"/>
            </a:endParaRPr>
          </a:p>
          <a:p>
            <a:pPr algn="ctr"/>
            <a:endParaRPr lang="en-GB" dirty="0" smtClean="0">
              <a:solidFill>
                <a:schemeClr val="bg2">
                  <a:lumMod val="75000"/>
                </a:schemeClr>
              </a:solidFill>
              <a:latin typeface="Arial Rounded MT Bold" panose="020F0704030504030204" pitchFamily="34" charset="0"/>
            </a:endParaRPr>
          </a:p>
          <a:p>
            <a:pPr algn="ctr"/>
            <a:r>
              <a:rPr lang="en-GB" dirty="0">
                <a:solidFill>
                  <a:schemeClr val="bg2">
                    <a:lumMod val="75000"/>
                  </a:schemeClr>
                </a:solidFill>
                <a:latin typeface="Arial Rounded MT Bold" panose="020F0704030504030204" pitchFamily="34" charset="0"/>
              </a:rPr>
              <a:t> </a:t>
            </a:r>
            <a:r>
              <a:rPr lang="en-GB" dirty="0" smtClean="0">
                <a:solidFill>
                  <a:schemeClr val="bg2">
                    <a:lumMod val="75000"/>
                  </a:schemeClr>
                </a:solidFill>
                <a:latin typeface="Arial Rounded MT Bold" panose="020F0704030504030204" pitchFamily="34" charset="0"/>
              </a:rPr>
              <a:t>             </a:t>
            </a:r>
            <a:r>
              <a:rPr lang="en-GB" dirty="0" smtClean="0">
                <a:solidFill>
                  <a:schemeClr val="bg2">
                    <a:lumMod val="75000"/>
                  </a:schemeClr>
                </a:solidFill>
                <a:latin typeface="Arial Rounded MT Bold" panose="020F0704030504030204" pitchFamily="34" charset="0"/>
                <a:hlinkClick r:id="rId4" action="ppaction://hlinksldjump"/>
              </a:rPr>
              <a:t>https://www.youtube.com/watch?v=QgRFVSC9BmU</a:t>
            </a:r>
            <a:endParaRPr lang="en-GB" dirty="0">
              <a:solidFill>
                <a:schemeClr val="bg2">
                  <a:lumMod val="75000"/>
                </a:schemeClr>
              </a:solidFill>
              <a:latin typeface="Arial Rounded MT Bold" panose="020F0704030504030204" pitchFamily="34" charset="0"/>
            </a:endParaRPr>
          </a:p>
        </p:txBody>
      </p:sp>
      <p:sp>
        <p:nvSpPr>
          <p:cNvPr id="3" name="TextBox 2"/>
          <p:cNvSpPr txBox="1"/>
          <p:nvPr/>
        </p:nvSpPr>
        <p:spPr>
          <a:xfrm>
            <a:off x="1331640" y="764704"/>
            <a:ext cx="7344816" cy="369332"/>
          </a:xfrm>
          <a:prstGeom prst="rect">
            <a:avLst/>
          </a:prstGeom>
          <a:solidFill>
            <a:srgbClr val="002060"/>
          </a:solidFill>
        </p:spPr>
        <p:txBody>
          <a:bodyPr wrap="square" rtlCol="0">
            <a:spAutoFit/>
          </a:bodyPr>
          <a:lstStyle/>
          <a:p>
            <a:pPr algn="ctr"/>
            <a:r>
              <a:rPr lang="en-GB" dirty="0" smtClean="0">
                <a:solidFill>
                  <a:schemeClr val="bg1"/>
                </a:solidFill>
                <a:latin typeface="Comic Sans MS" panose="030F0702030302020204" pitchFamily="66" charset="0"/>
              </a:rPr>
              <a:t>What will my child learn?</a:t>
            </a:r>
            <a:endParaRPr lang="en-GB" dirty="0">
              <a:solidFill>
                <a:schemeClr val="bg1"/>
              </a:solidFill>
              <a:latin typeface="Comic Sans MS" panose="030F0702030302020204" pitchFamily="66" charset="0"/>
            </a:endParaRPr>
          </a:p>
        </p:txBody>
      </p:sp>
      <p:pic>
        <p:nvPicPr>
          <p:cNvPr id="4" name="Picture 3"/>
          <p:cNvPicPr/>
          <p:nvPr/>
        </p:nvPicPr>
        <p:blipFill rotWithShape="1">
          <a:blip r:embed="rId5" cstate="print">
            <a:extLst>
              <a:ext uri="{28A0092B-C50C-407E-A947-70E740481C1C}">
                <a14:useLocalDpi xmlns:a14="http://schemas.microsoft.com/office/drawing/2010/main" val="0"/>
              </a:ext>
            </a:extLst>
          </a:blip>
          <a:srcRect r="57017"/>
          <a:stretch/>
        </p:blipFill>
        <p:spPr bwMode="auto">
          <a:xfrm>
            <a:off x="651620" y="589330"/>
            <a:ext cx="680020" cy="720080"/>
          </a:xfrm>
          <a:prstGeom prst="rect">
            <a:avLst/>
          </a:prstGeom>
          <a:noFill/>
          <a:ln w="38100">
            <a:solidFill>
              <a:schemeClr val="accent1">
                <a:shade val="50000"/>
              </a:schemeClr>
            </a:solidFill>
          </a:ln>
          <a:extLst>
            <a:ext uri="{53640926-AAD7-44D8-BBD7-CCE9431645EC}">
              <a14:shadowObscured xmlns:a14="http://schemas.microsoft.com/office/drawing/2010/main"/>
            </a:ext>
          </a:extLst>
        </p:spPr>
      </p:pic>
      <p:sp>
        <p:nvSpPr>
          <p:cNvPr id="5" name="TextBox 4"/>
          <p:cNvSpPr txBox="1"/>
          <p:nvPr/>
        </p:nvSpPr>
        <p:spPr>
          <a:xfrm>
            <a:off x="371457" y="1134036"/>
            <a:ext cx="8436358" cy="523220"/>
          </a:xfrm>
          <a:prstGeom prst="rect">
            <a:avLst/>
          </a:prstGeom>
          <a:noFill/>
        </p:spPr>
        <p:txBody>
          <a:bodyPr wrap="square" rtlCol="0">
            <a:spAutoFit/>
          </a:bodyPr>
          <a:lstStyle/>
          <a:p>
            <a:pPr algn="ctr"/>
            <a:r>
              <a:rPr lang="en-GB" sz="2800" b="1" dirty="0" smtClean="0"/>
              <a:t>Nursery</a:t>
            </a:r>
          </a:p>
        </p:txBody>
      </p:sp>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1279" t="17900" r="6940" b="25849"/>
          <a:stretch/>
        </p:blipFill>
        <p:spPr bwMode="auto">
          <a:xfrm>
            <a:off x="817292" y="1645300"/>
            <a:ext cx="7990523" cy="3520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a:xfrm>
            <a:off x="991630" y="5901940"/>
            <a:ext cx="988082"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66751325"/>
      </p:ext>
    </p:extLst>
  </p:cSld>
  <p:clrMapOvr>
    <a:masterClrMapping/>
  </p:clrMapOvr>
  <mc:AlternateContent xmlns:mc="http://schemas.openxmlformats.org/markup-compatibility/2006" xmlns:p14="http://schemas.microsoft.com/office/powerpoint/2010/main">
    <mc:Choice Requires="p14">
      <p:transition spd="slow" p14:dur="2000" advTm="27066"/>
    </mc:Choice>
    <mc:Fallback xmlns="">
      <p:transition spd="slow" advTm="27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9512" y="188640"/>
            <a:ext cx="8784976" cy="6408712"/>
          </a:xfrm>
          <a:prstGeom prst="roundRect">
            <a:avLst/>
          </a:prstGeom>
          <a:solidFill>
            <a:schemeClr val="accent1"/>
          </a:solidFill>
          <a:ln w="635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lumMod val="75000"/>
                </a:schemeClr>
              </a:solidFill>
              <a:latin typeface="Arial Rounded MT Bold" panose="020F0704030504030204" pitchFamily="34" charset="0"/>
            </a:endParaRPr>
          </a:p>
        </p:txBody>
      </p:sp>
      <p:sp>
        <p:nvSpPr>
          <p:cNvPr id="3" name="TextBox 2"/>
          <p:cNvSpPr txBox="1"/>
          <p:nvPr/>
        </p:nvSpPr>
        <p:spPr>
          <a:xfrm>
            <a:off x="1331640" y="764704"/>
            <a:ext cx="7344816" cy="369332"/>
          </a:xfrm>
          <a:prstGeom prst="rect">
            <a:avLst/>
          </a:prstGeom>
          <a:solidFill>
            <a:srgbClr val="002060"/>
          </a:solidFill>
        </p:spPr>
        <p:txBody>
          <a:bodyPr wrap="square" rtlCol="0">
            <a:spAutoFit/>
          </a:bodyPr>
          <a:lstStyle/>
          <a:p>
            <a:pPr algn="ctr"/>
            <a:r>
              <a:rPr lang="en-GB" dirty="0" smtClean="0">
                <a:solidFill>
                  <a:schemeClr val="bg1"/>
                </a:solidFill>
                <a:latin typeface="Comic Sans MS" panose="030F0702030302020204" pitchFamily="66" charset="0"/>
              </a:rPr>
              <a:t>What will my child learn?</a:t>
            </a:r>
            <a:endParaRPr lang="en-GB" dirty="0">
              <a:solidFill>
                <a:schemeClr val="bg1"/>
              </a:solidFill>
              <a:latin typeface="Comic Sans MS" panose="030F0702030302020204" pitchFamily="66" charset="0"/>
            </a:endParaRPr>
          </a:p>
        </p:txBody>
      </p:sp>
      <p:pic>
        <p:nvPicPr>
          <p:cNvPr id="4" name="Picture 3"/>
          <p:cNvPicPr/>
          <p:nvPr/>
        </p:nvPicPr>
        <p:blipFill rotWithShape="1">
          <a:blip r:embed="rId4" cstate="print">
            <a:extLst>
              <a:ext uri="{28A0092B-C50C-407E-A947-70E740481C1C}">
                <a14:useLocalDpi xmlns:a14="http://schemas.microsoft.com/office/drawing/2010/main" val="0"/>
              </a:ext>
            </a:extLst>
          </a:blip>
          <a:srcRect r="57017"/>
          <a:stretch/>
        </p:blipFill>
        <p:spPr bwMode="auto">
          <a:xfrm>
            <a:off x="651620" y="589330"/>
            <a:ext cx="680020" cy="720080"/>
          </a:xfrm>
          <a:prstGeom prst="rect">
            <a:avLst/>
          </a:prstGeom>
          <a:noFill/>
          <a:ln w="38100">
            <a:solidFill>
              <a:schemeClr val="accent1">
                <a:shade val="50000"/>
              </a:schemeClr>
            </a:solidFill>
          </a:ln>
          <a:extLst>
            <a:ext uri="{53640926-AAD7-44D8-BBD7-CCE9431645EC}">
              <a14:shadowObscured xmlns:a14="http://schemas.microsoft.com/office/drawing/2010/main"/>
            </a:ext>
          </a:extLst>
        </p:spPr>
      </p:pic>
      <p:sp>
        <p:nvSpPr>
          <p:cNvPr id="5" name="TextBox 4"/>
          <p:cNvSpPr txBox="1"/>
          <p:nvPr/>
        </p:nvSpPr>
        <p:spPr>
          <a:xfrm>
            <a:off x="371457" y="1134036"/>
            <a:ext cx="8436358" cy="523220"/>
          </a:xfrm>
          <a:prstGeom prst="rect">
            <a:avLst/>
          </a:prstGeom>
          <a:noFill/>
        </p:spPr>
        <p:txBody>
          <a:bodyPr wrap="square" rtlCol="0">
            <a:spAutoFit/>
          </a:bodyPr>
          <a:lstStyle/>
          <a:p>
            <a:pPr algn="ctr"/>
            <a:r>
              <a:rPr lang="en-GB" sz="2800" b="1" dirty="0" smtClean="0"/>
              <a:t>Reception</a:t>
            </a:r>
          </a:p>
        </p:txBody>
      </p:sp>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3898" t="14254" r="12202" b="6424"/>
          <a:stretch/>
        </p:blipFill>
        <p:spPr bwMode="auto">
          <a:xfrm>
            <a:off x="1403648" y="1657256"/>
            <a:ext cx="6550516" cy="4571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39981600"/>
      </p:ext>
    </p:extLst>
  </p:cSld>
  <p:clrMapOvr>
    <a:masterClrMapping/>
  </p:clrMapOvr>
  <mc:AlternateContent xmlns:mc="http://schemas.openxmlformats.org/markup-compatibility/2006" xmlns:p14="http://schemas.microsoft.com/office/powerpoint/2010/main">
    <mc:Choice Requires="p14">
      <p:transition spd="slow" p14:dur="2000" advTm="15099"/>
    </mc:Choice>
    <mc:Fallback xmlns="">
      <p:transition spd="slow" advTm="15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9512" y="188640"/>
            <a:ext cx="8784976" cy="6408712"/>
          </a:xfrm>
          <a:prstGeom prst="roundRect">
            <a:avLst/>
          </a:prstGeom>
          <a:solidFill>
            <a:schemeClr val="accent1"/>
          </a:solidFill>
          <a:ln w="635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lumMod val="75000"/>
                </a:schemeClr>
              </a:solidFill>
              <a:latin typeface="Arial Rounded MT Bold" panose="020F0704030504030204" pitchFamily="34" charset="0"/>
            </a:endParaRPr>
          </a:p>
        </p:txBody>
      </p:sp>
      <p:sp>
        <p:nvSpPr>
          <p:cNvPr id="3" name="TextBox 2"/>
          <p:cNvSpPr txBox="1"/>
          <p:nvPr/>
        </p:nvSpPr>
        <p:spPr>
          <a:xfrm>
            <a:off x="1331640" y="764704"/>
            <a:ext cx="7344816" cy="369332"/>
          </a:xfrm>
          <a:prstGeom prst="rect">
            <a:avLst/>
          </a:prstGeom>
          <a:solidFill>
            <a:srgbClr val="002060"/>
          </a:solidFill>
        </p:spPr>
        <p:txBody>
          <a:bodyPr wrap="square" rtlCol="0">
            <a:spAutoFit/>
          </a:bodyPr>
          <a:lstStyle/>
          <a:p>
            <a:pPr algn="ctr"/>
            <a:r>
              <a:rPr lang="en-GB" dirty="0" smtClean="0">
                <a:solidFill>
                  <a:schemeClr val="bg1"/>
                </a:solidFill>
                <a:latin typeface="Comic Sans MS" panose="030F0702030302020204" pitchFamily="66" charset="0"/>
              </a:rPr>
              <a:t>What will my child learn?</a:t>
            </a:r>
            <a:endParaRPr lang="en-GB" dirty="0">
              <a:solidFill>
                <a:schemeClr val="bg1"/>
              </a:solidFill>
              <a:latin typeface="Comic Sans MS" panose="030F0702030302020204" pitchFamily="66" charset="0"/>
            </a:endParaRPr>
          </a:p>
        </p:txBody>
      </p:sp>
      <p:pic>
        <p:nvPicPr>
          <p:cNvPr id="4" name="Picture 3"/>
          <p:cNvPicPr/>
          <p:nvPr/>
        </p:nvPicPr>
        <p:blipFill rotWithShape="1">
          <a:blip r:embed="rId4" cstate="print">
            <a:extLst>
              <a:ext uri="{28A0092B-C50C-407E-A947-70E740481C1C}">
                <a14:useLocalDpi xmlns:a14="http://schemas.microsoft.com/office/drawing/2010/main" val="0"/>
              </a:ext>
            </a:extLst>
          </a:blip>
          <a:srcRect r="57017"/>
          <a:stretch/>
        </p:blipFill>
        <p:spPr bwMode="auto">
          <a:xfrm>
            <a:off x="651620" y="589330"/>
            <a:ext cx="680020" cy="720080"/>
          </a:xfrm>
          <a:prstGeom prst="rect">
            <a:avLst/>
          </a:prstGeom>
          <a:noFill/>
          <a:ln w="38100">
            <a:solidFill>
              <a:schemeClr val="accent1">
                <a:shade val="50000"/>
              </a:schemeClr>
            </a:solidFill>
          </a:ln>
          <a:extLst>
            <a:ext uri="{53640926-AAD7-44D8-BBD7-CCE9431645EC}">
              <a14:shadowObscured xmlns:a14="http://schemas.microsoft.com/office/drawing/2010/main"/>
            </a:ext>
          </a:extLst>
        </p:spPr>
      </p:pic>
      <p:sp>
        <p:nvSpPr>
          <p:cNvPr id="5" name="TextBox 4"/>
          <p:cNvSpPr txBox="1"/>
          <p:nvPr/>
        </p:nvSpPr>
        <p:spPr>
          <a:xfrm>
            <a:off x="371457" y="1134036"/>
            <a:ext cx="8436358" cy="523220"/>
          </a:xfrm>
          <a:prstGeom prst="rect">
            <a:avLst/>
          </a:prstGeom>
          <a:noFill/>
        </p:spPr>
        <p:txBody>
          <a:bodyPr wrap="square" rtlCol="0">
            <a:spAutoFit/>
          </a:bodyPr>
          <a:lstStyle/>
          <a:p>
            <a:pPr algn="ctr"/>
            <a:r>
              <a:rPr lang="en-GB" sz="2800" b="1" dirty="0" smtClean="0"/>
              <a:t>Reception</a:t>
            </a:r>
          </a:p>
        </p:txBody>
      </p:sp>
      <p:pic>
        <p:nvPicPr>
          <p:cNvPr id="1024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5224" t="21297" r="24113" b="8905"/>
          <a:stretch/>
        </p:blipFill>
        <p:spPr bwMode="auto">
          <a:xfrm>
            <a:off x="3275856" y="1683027"/>
            <a:ext cx="3211202" cy="4109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03778287"/>
      </p:ext>
    </p:extLst>
  </p:cSld>
  <p:clrMapOvr>
    <a:masterClrMapping/>
  </p:clrMapOvr>
  <mc:AlternateContent xmlns:mc="http://schemas.openxmlformats.org/markup-compatibility/2006" xmlns:p14="http://schemas.microsoft.com/office/powerpoint/2010/main">
    <mc:Choice Requires="p14">
      <p:transition spd="slow" p14:dur="2000" advTm="14702"/>
    </mc:Choice>
    <mc:Fallback xmlns="">
      <p:transition spd="slow" advTm="14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9512" y="188640"/>
            <a:ext cx="8784976" cy="6408712"/>
          </a:xfrm>
          <a:prstGeom prst="roundRect">
            <a:avLst/>
          </a:prstGeom>
          <a:solidFill>
            <a:schemeClr val="accent1"/>
          </a:solidFill>
          <a:ln w="635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lumMod val="75000"/>
                </a:schemeClr>
              </a:solidFill>
              <a:latin typeface="Arial Rounded MT Bold" panose="020F0704030504030204" pitchFamily="34" charset="0"/>
            </a:endParaRPr>
          </a:p>
        </p:txBody>
      </p:sp>
      <p:sp>
        <p:nvSpPr>
          <p:cNvPr id="3" name="TextBox 2"/>
          <p:cNvSpPr txBox="1"/>
          <p:nvPr/>
        </p:nvSpPr>
        <p:spPr>
          <a:xfrm>
            <a:off x="1331640" y="764704"/>
            <a:ext cx="7344816" cy="369332"/>
          </a:xfrm>
          <a:prstGeom prst="rect">
            <a:avLst/>
          </a:prstGeom>
          <a:solidFill>
            <a:srgbClr val="002060"/>
          </a:solidFill>
        </p:spPr>
        <p:txBody>
          <a:bodyPr wrap="square" rtlCol="0">
            <a:spAutoFit/>
          </a:bodyPr>
          <a:lstStyle/>
          <a:p>
            <a:pPr algn="ctr"/>
            <a:r>
              <a:rPr lang="en-GB" dirty="0" smtClean="0">
                <a:solidFill>
                  <a:schemeClr val="bg1"/>
                </a:solidFill>
                <a:latin typeface="Comic Sans MS" panose="030F0702030302020204" pitchFamily="66" charset="0"/>
              </a:rPr>
              <a:t>What will my child learn?</a:t>
            </a:r>
            <a:endParaRPr lang="en-GB" dirty="0">
              <a:solidFill>
                <a:schemeClr val="bg1"/>
              </a:solidFill>
              <a:latin typeface="Comic Sans MS" panose="030F0702030302020204" pitchFamily="66" charset="0"/>
            </a:endParaRPr>
          </a:p>
        </p:txBody>
      </p:sp>
      <p:pic>
        <p:nvPicPr>
          <p:cNvPr id="4" name="Picture 3"/>
          <p:cNvPicPr/>
          <p:nvPr/>
        </p:nvPicPr>
        <p:blipFill rotWithShape="1">
          <a:blip r:embed="rId4" cstate="print">
            <a:extLst>
              <a:ext uri="{28A0092B-C50C-407E-A947-70E740481C1C}">
                <a14:useLocalDpi xmlns:a14="http://schemas.microsoft.com/office/drawing/2010/main" val="0"/>
              </a:ext>
            </a:extLst>
          </a:blip>
          <a:srcRect r="57017"/>
          <a:stretch/>
        </p:blipFill>
        <p:spPr bwMode="auto">
          <a:xfrm>
            <a:off x="651620" y="589330"/>
            <a:ext cx="680020" cy="720080"/>
          </a:xfrm>
          <a:prstGeom prst="rect">
            <a:avLst/>
          </a:prstGeom>
          <a:noFill/>
          <a:ln w="38100">
            <a:solidFill>
              <a:schemeClr val="accent1">
                <a:shade val="50000"/>
              </a:schemeClr>
            </a:solidFill>
          </a:ln>
          <a:extLst>
            <a:ext uri="{53640926-AAD7-44D8-BBD7-CCE9431645EC}">
              <a14:shadowObscured xmlns:a14="http://schemas.microsoft.com/office/drawing/2010/main"/>
            </a:ext>
          </a:extLst>
        </p:spPr>
      </p:pic>
      <p:sp>
        <p:nvSpPr>
          <p:cNvPr id="5" name="TextBox 4"/>
          <p:cNvSpPr txBox="1"/>
          <p:nvPr/>
        </p:nvSpPr>
        <p:spPr>
          <a:xfrm>
            <a:off x="371457" y="1134036"/>
            <a:ext cx="8436358" cy="523220"/>
          </a:xfrm>
          <a:prstGeom prst="rect">
            <a:avLst/>
          </a:prstGeom>
          <a:noFill/>
        </p:spPr>
        <p:txBody>
          <a:bodyPr wrap="square" rtlCol="0">
            <a:spAutoFit/>
          </a:bodyPr>
          <a:lstStyle/>
          <a:p>
            <a:pPr algn="ctr"/>
            <a:r>
              <a:rPr lang="en-GB" sz="2800" b="1" dirty="0" smtClean="0"/>
              <a:t>Year 1</a:t>
            </a:r>
          </a:p>
        </p:txBody>
      </p:sp>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3033" t="14444" r="11727" b="6407"/>
          <a:stretch/>
        </p:blipFill>
        <p:spPr bwMode="auto">
          <a:xfrm>
            <a:off x="1259632" y="1657255"/>
            <a:ext cx="7078550" cy="4828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80745545"/>
      </p:ext>
    </p:extLst>
  </p:cSld>
  <p:clrMapOvr>
    <a:masterClrMapping/>
  </p:clrMapOvr>
  <mc:AlternateContent xmlns:mc="http://schemas.openxmlformats.org/markup-compatibility/2006" xmlns:p14="http://schemas.microsoft.com/office/powerpoint/2010/main">
    <mc:Choice Requires="p14">
      <p:transition spd="slow" p14:dur="2000" advTm="14143"/>
    </mc:Choice>
    <mc:Fallback xmlns="">
      <p:transition spd="slow" advTm="14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24499</TotalTime>
  <Words>802</Words>
  <Application>Microsoft Office PowerPoint</Application>
  <PresentationFormat>On-screen Show (4:3)</PresentationFormat>
  <Paragraphs>121</Paragraphs>
  <Slides>22</Slides>
  <Notes>0</Notes>
  <HiddenSlides>0</HiddenSlides>
  <MMClips>22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 Thackway</dc:creator>
  <cp:lastModifiedBy>Sadia Riaz</cp:lastModifiedBy>
  <cp:revision>20</cp:revision>
  <dcterms:created xsi:type="dcterms:W3CDTF">2021-03-15T13:44:57Z</dcterms:created>
  <dcterms:modified xsi:type="dcterms:W3CDTF">2021-04-20T05:39:36Z</dcterms:modified>
</cp:coreProperties>
</file>